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1" r:id="rId3"/>
    <p:sldId id="302" r:id="rId4"/>
    <p:sldId id="263" r:id="rId5"/>
    <p:sldId id="296" r:id="rId6"/>
    <p:sldId id="298" r:id="rId7"/>
    <p:sldId id="295" r:id="rId8"/>
    <p:sldId id="286" r:id="rId9"/>
    <p:sldId id="303" r:id="rId10"/>
    <p:sldId id="287" r:id="rId11"/>
    <p:sldId id="305" r:id="rId12"/>
    <p:sldId id="288" r:id="rId13"/>
    <p:sldId id="306" r:id="rId14"/>
    <p:sldId id="289" r:id="rId15"/>
    <p:sldId id="299" r:id="rId16"/>
    <p:sldId id="310" r:id="rId17"/>
    <p:sldId id="312" r:id="rId18"/>
    <p:sldId id="291" r:id="rId19"/>
    <p:sldId id="313" r:id="rId20"/>
    <p:sldId id="293" r:id="rId21"/>
    <p:sldId id="314"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247" userDrawn="1">
          <p15:clr>
            <a:srgbClr val="A4A3A4"/>
          </p15:clr>
        </p15:guide>
        <p15:guide id="3" pos="4499" userDrawn="1">
          <p15:clr>
            <a:srgbClr val="A4A3A4"/>
          </p15:clr>
        </p15:guide>
        <p15:guide id="4" orient="horz" pos="541" userDrawn="1">
          <p15:clr>
            <a:srgbClr val="A4A3A4"/>
          </p15:clr>
        </p15:guide>
        <p15:guide id="5" orient="horz" pos="926">
          <p15:clr>
            <a:srgbClr val="A4A3A4"/>
          </p15:clr>
        </p15:guide>
        <p15:guide id="6" pos="181">
          <p15:clr>
            <a:srgbClr val="A4A3A4"/>
          </p15:clr>
        </p15:guide>
        <p15:guide id="7" pos="5501">
          <p15:clr>
            <a:srgbClr val="A4A3A4"/>
          </p15:clr>
        </p15:guide>
        <p15:guide id="8" pos="4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B4A06"/>
    <a:srgbClr val="FDF6F1"/>
    <a:srgbClr val="F6DCCA"/>
    <a:srgbClr val="C26E1E"/>
    <a:srgbClr val="00496A"/>
    <a:srgbClr val="B9E4F5"/>
    <a:srgbClr val="1C97CB"/>
    <a:srgbClr val="1C96A6"/>
    <a:srgbClr val="97B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6" autoAdjust="0"/>
    <p:restoredTop sz="76350" autoAdjust="0"/>
  </p:normalViewPr>
  <p:slideViewPr>
    <p:cSldViewPr showGuides="1">
      <p:cViewPr varScale="1">
        <p:scale>
          <a:sx n="59" d="100"/>
          <a:sy n="59" d="100"/>
        </p:scale>
        <p:origin x="2148" y="78"/>
      </p:cViewPr>
      <p:guideLst>
        <p:guide orient="horz" pos="2160"/>
        <p:guide pos="1247"/>
        <p:guide pos="4499"/>
        <p:guide orient="horz" pos="541"/>
        <p:guide orient="horz" pos="926"/>
        <p:guide pos="181"/>
        <p:guide pos="5501"/>
        <p:guide pos="4885"/>
      </p:guideLst>
    </p:cSldViewPr>
  </p:slideViewPr>
  <p:notesTextViewPr>
    <p:cViewPr>
      <p:scale>
        <a:sx n="1" d="1"/>
        <a:sy n="1" d="1"/>
      </p:scale>
      <p:origin x="0" y="0"/>
    </p:cViewPr>
  </p:notesTextViewPr>
  <p:sorterViewPr>
    <p:cViewPr varScale="1">
      <p:scale>
        <a:sx n="100" d="100"/>
        <a:sy n="100" d="100"/>
      </p:scale>
      <p:origin x="0" y="0"/>
    </p:cViewPr>
  </p:sorterViewPr>
  <p:gridSpacing cx="122400" cy="122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4B805-7220-4E4F-9AF4-5F6A3D3D49F9}" type="datetimeFigureOut">
              <a:rPr lang="es-ES" smtClean="0"/>
              <a:pPr/>
              <a:t>18/01/2018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B709E-FEC9-4FC1-AB11-2023A93529D1}" type="slidenum">
              <a:rPr lang="es-ES" smtClean="0"/>
              <a:pPr/>
              <a:t>‹Nº›</a:t>
            </a:fld>
            <a:endParaRPr lang="es-ES"/>
          </a:p>
        </p:txBody>
      </p:sp>
    </p:spTree>
    <p:extLst>
      <p:ext uri="{BB962C8B-B14F-4D97-AF65-F5344CB8AC3E}">
        <p14:creationId xmlns:p14="http://schemas.microsoft.com/office/powerpoint/2010/main" val="165730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a:t>
            </a:fld>
            <a:endParaRPr lang="es-ES"/>
          </a:p>
        </p:txBody>
      </p:sp>
    </p:spTree>
    <p:extLst>
      <p:ext uri="{BB962C8B-B14F-4D97-AF65-F5344CB8AC3E}">
        <p14:creationId xmlns:p14="http://schemas.microsoft.com/office/powerpoint/2010/main" val="341582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Trabajadores según lugar</a:t>
            </a:r>
            <a:r>
              <a:rPr lang="es-ES" baseline="0" dirty="0" smtClean="0"/>
              <a:t> de residencia y lugar al que se desplazan. </a:t>
            </a:r>
          </a:p>
          <a:p>
            <a:r>
              <a:rPr lang="es-ES" baseline="0" dirty="0" smtClean="0"/>
              <a:t>El color azul representa loa trabajadores que trabajan en su mismo municipio de residencia.</a:t>
            </a:r>
          </a:p>
          <a:p>
            <a:r>
              <a:rPr lang="es-ES" baseline="0" dirty="0" smtClean="0"/>
              <a:t>El color verde los que trabajan en otros municipios de su zona estadística</a:t>
            </a:r>
          </a:p>
          <a:p>
            <a:r>
              <a:rPr lang="es-ES" baseline="0" dirty="0" smtClean="0"/>
              <a:t>El color naranja los que trabajan en el municipio de Madrid</a:t>
            </a:r>
          </a:p>
          <a:p>
            <a:r>
              <a:rPr lang="es-ES" baseline="0" dirty="0" smtClean="0"/>
              <a:t>El color rojo los que trabajan en otras zonas estadísticas de la salvo en Madrid</a:t>
            </a:r>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10</a:t>
            </a:fld>
            <a:endParaRPr lang="es-ES"/>
          </a:p>
        </p:txBody>
      </p:sp>
    </p:spTree>
    <p:extLst>
      <p:ext uri="{BB962C8B-B14F-4D97-AF65-F5344CB8AC3E}">
        <p14:creationId xmlns:p14="http://schemas.microsoft.com/office/powerpoint/2010/main" val="14963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distritos con mayor entrada de trabajadores son Barajas, Chamartín, Salamanca  y los municipios</a:t>
            </a:r>
            <a:r>
              <a:rPr lang="es-ES" baseline="0" dirty="0" smtClean="0"/>
              <a:t> </a:t>
            </a:r>
            <a:r>
              <a:rPr lang="es-ES" baseline="0" dirty="0" err="1" smtClean="0"/>
              <a:t>Braojos</a:t>
            </a:r>
            <a:r>
              <a:rPr lang="es-ES" baseline="0" dirty="0" smtClean="0"/>
              <a:t>, Rozas de Puerto Real y La Acebeda. </a:t>
            </a:r>
          </a:p>
          <a:p>
            <a:r>
              <a:rPr lang="es-ES" baseline="0" dirty="0" smtClean="0"/>
              <a:t>Este mapa está construido mediante un ratio entradas/salidas que no es más que el cociente entre el número de trabajadores que salen de su municipio para trabajar en otro y el de los que entran a trabajar a ese mismo municipio.</a:t>
            </a:r>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11</a:t>
            </a:fld>
            <a:endParaRPr lang="es-ES"/>
          </a:p>
        </p:txBody>
      </p:sp>
    </p:spTree>
    <p:extLst>
      <p:ext uri="{BB962C8B-B14F-4D97-AF65-F5344CB8AC3E}">
        <p14:creationId xmlns:p14="http://schemas.microsoft.com/office/powerpoint/2010/main" val="854894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12</a:t>
            </a:fld>
            <a:endParaRPr lang="es-ES"/>
          </a:p>
        </p:txBody>
      </p:sp>
    </p:spTree>
    <p:extLst>
      <p:ext uri="{BB962C8B-B14F-4D97-AF65-F5344CB8AC3E}">
        <p14:creationId xmlns:p14="http://schemas.microsoft.com/office/powerpoint/2010/main" val="182780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este mapa lo que se representa a través</a:t>
            </a:r>
            <a:r>
              <a:rPr lang="es-ES" baseline="0" dirty="0" smtClean="0"/>
              <a:t> del ratio que se ha comentado de entradas salidas como podemos caracterizar a cada uno de los municipios de la región.  Así encontramos municipios residenciales (rosas) en los que las entradas son bajas y las salidas altas. Municipios de movilidad elevada con salidas y entradas altas (morados). Municipios </a:t>
            </a:r>
            <a:r>
              <a:rPr lang="es-ES" baseline="0" dirty="0" err="1" smtClean="0"/>
              <a:t>atractores</a:t>
            </a:r>
            <a:r>
              <a:rPr lang="es-ES" baseline="0" dirty="0" smtClean="0"/>
              <a:t> (verdes) con salidas bajas y entradas altas y por último los municipios con movilidad elativa reducida.</a:t>
            </a:r>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13</a:t>
            </a:fld>
            <a:endParaRPr lang="es-ES"/>
          </a:p>
        </p:txBody>
      </p:sp>
    </p:spTree>
    <p:extLst>
      <p:ext uri="{BB962C8B-B14F-4D97-AF65-F5344CB8AC3E}">
        <p14:creationId xmlns:p14="http://schemas.microsoft.com/office/powerpoint/2010/main" val="397386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14</a:t>
            </a:fld>
            <a:endParaRPr lang="es-ES"/>
          </a:p>
        </p:txBody>
      </p:sp>
    </p:spTree>
    <p:extLst>
      <p:ext uri="{BB962C8B-B14F-4D97-AF65-F5344CB8AC3E}">
        <p14:creationId xmlns:p14="http://schemas.microsoft.com/office/powerpoint/2010/main" val="122828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15</a:t>
            </a:fld>
            <a:endParaRPr lang="es-ES"/>
          </a:p>
        </p:txBody>
      </p:sp>
    </p:spTree>
    <p:extLst>
      <p:ext uri="{BB962C8B-B14F-4D97-AF65-F5344CB8AC3E}">
        <p14:creationId xmlns:p14="http://schemas.microsoft.com/office/powerpoint/2010/main" val="219323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16</a:t>
            </a:fld>
            <a:endParaRPr lang="es-ES"/>
          </a:p>
        </p:txBody>
      </p:sp>
    </p:spTree>
    <p:extLst>
      <p:ext uri="{BB962C8B-B14F-4D97-AF65-F5344CB8AC3E}">
        <p14:creationId xmlns:p14="http://schemas.microsoft.com/office/powerpoint/2010/main" val="78883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17</a:t>
            </a:fld>
            <a:endParaRPr lang="es-ES"/>
          </a:p>
        </p:txBody>
      </p:sp>
    </p:spTree>
    <p:extLst>
      <p:ext uri="{BB962C8B-B14F-4D97-AF65-F5344CB8AC3E}">
        <p14:creationId xmlns:p14="http://schemas.microsoft.com/office/powerpoint/2010/main" val="217145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18</a:t>
            </a:fld>
            <a:endParaRPr lang="es-ES"/>
          </a:p>
        </p:txBody>
      </p:sp>
    </p:spTree>
    <p:extLst>
      <p:ext uri="{BB962C8B-B14F-4D97-AF65-F5344CB8AC3E}">
        <p14:creationId xmlns:p14="http://schemas.microsoft.com/office/powerpoint/2010/main" val="153816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19</a:t>
            </a:fld>
            <a:endParaRPr lang="es-ES"/>
          </a:p>
        </p:txBody>
      </p:sp>
    </p:spTree>
    <p:extLst>
      <p:ext uri="{BB962C8B-B14F-4D97-AF65-F5344CB8AC3E}">
        <p14:creationId xmlns:p14="http://schemas.microsoft.com/office/powerpoint/2010/main" val="408355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2</a:t>
            </a:fld>
            <a:endParaRPr lang="es-ES"/>
          </a:p>
        </p:txBody>
      </p:sp>
    </p:spTree>
    <p:extLst>
      <p:ext uri="{BB962C8B-B14F-4D97-AF65-F5344CB8AC3E}">
        <p14:creationId xmlns:p14="http://schemas.microsoft.com/office/powerpoint/2010/main" val="3415827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20</a:t>
            </a:fld>
            <a:endParaRPr lang="es-ES"/>
          </a:p>
        </p:txBody>
      </p:sp>
    </p:spTree>
    <p:extLst>
      <p:ext uri="{BB962C8B-B14F-4D97-AF65-F5344CB8AC3E}">
        <p14:creationId xmlns:p14="http://schemas.microsoft.com/office/powerpoint/2010/main" val="2220994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21</a:t>
            </a:fld>
            <a:endParaRPr lang="es-ES"/>
          </a:p>
        </p:txBody>
      </p:sp>
    </p:spTree>
    <p:extLst>
      <p:ext uri="{BB962C8B-B14F-4D97-AF65-F5344CB8AC3E}">
        <p14:creationId xmlns:p14="http://schemas.microsoft.com/office/powerpoint/2010/main" val="341582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esta primera parte se va a realizar un</a:t>
            </a:r>
            <a:r>
              <a:rPr lang="es-ES" baseline="0" dirty="0" smtClean="0"/>
              <a:t> recorrido muy somero por lo que en el Atlas se llama la Localización del empleo. </a:t>
            </a:r>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3</a:t>
            </a:fld>
            <a:endParaRPr lang="es-ES"/>
          </a:p>
        </p:txBody>
      </p:sp>
    </p:spTree>
    <p:extLst>
      <p:ext uri="{BB962C8B-B14F-4D97-AF65-F5344CB8AC3E}">
        <p14:creationId xmlns:p14="http://schemas.microsoft.com/office/powerpoint/2010/main" val="9480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empleo se localiza en el área central de la región y principalmente en el</a:t>
            </a:r>
            <a:r>
              <a:rPr lang="es-ES" baseline="0" dirty="0" smtClean="0"/>
              <a:t> municipio de Madrid. de los 30 municipios o distritos con mayor número de puestos de trabajo, 18 son distritos del municipio de Madrid.  Solamente tres distritos Usera, </a:t>
            </a:r>
            <a:r>
              <a:rPr lang="es-ES" baseline="0" dirty="0" err="1" smtClean="0"/>
              <a:t>Vicálvaro</a:t>
            </a:r>
            <a:r>
              <a:rPr lang="es-ES" baseline="0" dirty="0" smtClean="0"/>
              <a:t> y </a:t>
            </a:r>
            <a:r>
              <a:rPr lang="es-ES" baseline="0" dirty="0" err="1" smtClean="0"/>
              <a:t>Moratalaz</a:t>
            </a:r>
            <a:r>
              <a:rPr lang="es-ES" baseline="0" dirty="0" smtClean="0"/>
              <a:t> no están en esta clasificación en las 30 primeras posiciones.</a:t>
            </a:r>
          </a:p>
          <a:p>
            <a:r>
              <a:rPr lang="es-ES" baseline="0" dirty="0" smtClean="0"/>
              <a:t>El primer municipio después de Madrid es Alcobendas, seguido de Getafe y Pozuelo de Alarcón.</a:t>
            </a:r>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4</a:t>
            </a:fld>
            <a:endParaRPr lang="es-ES"/>
          </a:p>
        </p:txBody>
      </p:sp>
    </p:spTree>
    <p:extLst>
      <p:ext uri="{BB962C8B-B14F-4D97-AF65-F5344CB8AC3E}">
        <p14:creationId xmlns:p14="http://schemas.microsoft.com/office/powerpoint/2010/main" val="341582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Otra forma de verlo</a:t>
            </a:r>
            <a:r>
              <a:rPr lang="es-ES" baseline="0" dirty="0" smtClean="0"/>
              <a:t> es a través de este mapa de calor. Las zonas con colores morados rojos se corresponden con las mayores concentraciones de trabajo. Son zonas con alta densidad de empleo.  Los círculos concéntricos recogen la distancia del empleo al centro de gravedad de la región. Así hay un primer círculo que engloba a 200.000 empleos y el siguiente que alcanza los 500.000 empleos que engloba a los distritos de Centro, Retiro, Salamanca, y Chamberí. Se aprecia además claramente la concentración a lo largo del todo el eje del Paseo de la Castellana y en la zona del polígono empresarial de </a:t>
            </a:r>
            <a:r>
              <a:rPr lang="es-ES" baseline="0" dirty="0" err="1" smtClean="0"/>
              <a:t>Julian</a:t>
            </a:r>
            <a:r>
              <a:rPr lang="es-ES" baseline="0" dirty="0" smtClean="0"/>
              <a:t> Camarillo .</a:t>
            </a:r>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5</a:t>
            </a:fld>
            <a:endParaRPr lang="es-ES"/>
          </a:p>
        </p:txBody>
      </p:sp>
    </p:spTree>
    <p:extLst>
      <p:ext uri="{BB962C8B-B14F-4D97-AF65-F5344CB8AC3E}">
        <p14:creationId xmlns:p14="http://schemas.microsoft.com/office/powerpoint/2010/main" val="34695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Este</a:t>
            </a:r>
            <a:r>
              <a:rPr lang="es-ES" baseline="0" dirty="0" smtClean="0"/>
              <a:t> mapa en el que la información de muestra por sectores urbanos, y a través del ratio empleo/trabajadores residentes se puede determinar la especialización de cada uno de los sectores. Los valores superiores a 1 indican un mayor número de empleos que de trabajadores residentes.  A efectos de representación las zonas en </a:t>
            </a:r>
            <a:r>
              <a:rPr lang="es-ES" baseline="0" dirty="0" err="1" smtClean="0"/>
              <a:t>colres</a:t>
            </a:r>
            <a:r>
              <a:rPr lang="es-ES" baseline="0" dirty="0" smtClean="0"/>
              <a:t> rosáceos se corresponderían con dominio residencial, frene a las </a:t>
            </a:r>
            <a:r>
              <a:rPr lang="es-ES" baseline="0" dirty="0" err="1" smtClean="0"/>
              <a:t>xonas</a:t>
            </a:r>
            <a:r>
              <a:rPr lang="es-ES" baseline="0" dirty="0" smtClean="0"/>
              <a:t> azules en la que habría un dominio de la actividad. </a:t>
            </a:r>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6</a:t>
            </a:fld>
            <a:endParaRPr lang="es-ES"/>
          </a:p>
        </p:txBody>
      </p:sp>
    </p:spTree>
    <p:extLst>
      <p:ext uri="{BB962C8B-B14F-4D97-AF65-F5344CB8AC3E}">
        <p14:creationId xmlns:p14="http://schemas.microsoft.com/office/powerpoint/2010/main" val="203060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Una nueva forma de verlo</a:t>
            </a:r>
            <a:r>
              <a:rPr lang="es-ES" baseline="0" dirty="0" smtClean="0"/>
              <a:t> es mediante la variable déficit o superávit de empleos, que se ha definido como la diferencia entre el número de puestos de trabajo y el número de trabajadores residentes  en un determinado ámbito geográfico. Si el número de puestos de trabajo no supera al de trabadores residentes tendríamos un déficit de empleo que es lo que se muestra en este mapa. </a:t>
            </a:r>
            <a:r>
              <a:rPr lang="es-ES" sz="1200" dirty="0" smtClean="0">
                <a:solidFill>
                  <a:srgbClr val="6B4A06"/>
                </a:solidFill>
              </a:rPr>
              <a:t>La concentración de empleo en el área central provoca que muchos municipios tengan un déficit de puestos de trabajo</a:t>
            </a:r>
          </a:p>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7</a:t>
            </a:fld>
            <a:endParaRPr lang="es-ES"/>
          </a:p>
        </p:txBody>
      </p:sp>
    </p:spTree>
    <p:extLst>
      <p:ext uri="{BB962C8B-B14F-4D97-AF65-F5344CB8AC3E}">
        <p14:creationId xmlns:p14="http://schemas.microsoft.com/office/powerpoint/2010/main" val="225914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En caso contrario, s</a:t>
            </a:r>
            <a:r>
              <a:rPr lang="es-ES" baseline="0" dirty="0" smtClean="0"/>
              <a:t>i el número de puestos de trabajo supera al de trabadores residentes tendríamos un superávit de empleo que es lo que se muestra en este mapa.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6B4A06"/>
                </a:solidFill>
              </a:rPr>
              <a:t>Con el desarrollo de una densa red de infraestructuras de transportes y una progresiva desconcentración de la actividad económica se han generado nuevas zonas con superávit de puesto de trabajo. Además de los distritos centrales de Madrid aparecen municipios</a:t>
            </a:r>
            <a:r>
              <a:rPr lang="es-ES" sz="1200" baseline="0" dirty="0" smtClean="0">
                <a:solidFill>
                  <a:srgbClr val="6B4A06"/>
                </a:solidFill>
              </a:rPr>
              <a:t> como Alcobendas, Pozuelo de Alarcón, Tres Cantos  y Las Rozas.</a:t>
            </a:r>
            <a:endParaRPr lang="es-ES" sz="1200" dirty="0" smtClean="0">
              <a:solidFill>
                <a:srgbClr val="6B4A0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8</a:t>
            </a:fld>
            <a:endParaRPr lang="es-ES"/>
          </a:p>
        </p:txBody>
      </p:sp>
    </p:spTree>
    <p:extLst>
      <p:ext uri="{BB962C8B-B14F-4D97-AF65-F5344CB8AC3E}">
        <p14:creationId xmlns:p14="http://schemas.microsoft.com/office/powerpoint/2010/main" val="250224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7B709E-FEC9-4FC1-AB11-2023A93529D1}" type="slidenum">
              <a:rPr lang="es-ES" smtClean="0"/>
              <a:pPr/>
              <a:t>9</a:t>
            </a:fld>
            <a:endParaRPr lang="es-ES"/>
          </a:p>
        </p:txBody>
      </p:sp>
    </p:spTree>
    <p:extLst>
      <p:ext uri="{BB962C8B-B14F-4D97-AF65-F5344CB8AC3E}">
        <p14:creationId xmlns:p14="http://schemas.microsoft.com/office/powerpoint/2010/main" val="221766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300258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14875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249893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275548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230225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317549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309539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152831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302024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47510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7E454C-6DE1-411B-96CB-02D024CE77C4}" type="datetimeFigureOut">
              <a:rPr lang="es-ES" smtClean="0"/>
              <a:pPr/>
              <a:t>18/01/2018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25A8656-1F13-413D-94F0-4189AB7D9112}" type="slidenum">
              <a:rPr lang="es-ES" smtClean="0"/>
              <a:pPr/>
              <a:t>‹Nº›</a:t>
            </a:fld>
            <a:endParaRPr lang="es-ES"/>
          </a:p>
        </p:txBody>
      </p:sp>
    </p:spTree>
    <p:extLst>
      <p:ext uri="{BB962C8B-B14F-4D97-AF65-F5344CB8AC3E}">
        <p14:creationId xmlns:p14="http://schemas.microsoft.com/office/powerpoint/2010/main" val="1313502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E454C-6DE1-411B-96CB-02D024CE77C4}" type="datetimeFigureOut">
              <a:rPr lang="es-ES" smtClean="0"/>
              <a:pPr/>
              <a:t>18/01/2018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A8656-1F13-413D-94F0-4189AB7D9112}" type="slidenum">
              <a:rPr lang="es-ES" smtClean="0"/>
              <a:pPr/>
              <a:t>‹Nº›</a:t>
            </a:fld>
            <a:endParaRPr lang="es-ES"/>
          </a:p>
        </p:txBody>
      </p:sp>
    </p:spTree>
    <p:extLst>
      <p:ext uri="{BB962C8B-B14F-4D97-AF65-F5344CB8AC3E}">
        <p14:creationId xmlns:p14="http://schemas.microsoft.com/office/powerpoint/2010/main" val="815321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 name="Rectangle 7"/>
          <p:cNvSpPr>
            <a:spLocks noChangeArrowheads="1"/>
          </p:cNvSpPr>
          <p:nvPr/>
        </p:nvSpPr>
        <p:spPr bwMode="auto">
          <a:xfrm>
            <a:off x="0" y="-2240"/>
            <a:ext cx="9144000" cy="6860239"/>
          </a:xfrm>
          <a:prstGeom prst="rect">
            <a:avLst/>
          </a:prstGeom>
          <a:solidFill>
            <a:srgbClr val="0049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79" name="Rectangle 8"/>
          <p:cNvSpPr>
            <a:spLocks noChangeArrowheads="1"/>
          </p:cNvSpPr>
          <p:nvPr/>
        </p:nvSpPr>
        <p:spPr bwMode="auto">
          <a:xfrm>
            <a:off x="1975070" y="491400"/>
            <a:ext cx="7160170" cy="906027"/>
          </a:xfrm>
          <a:prstGeom prst="rect">
            <a:avLst/>
          </a:prstGeom>
          <a:solidFill>
            <a:srgbClr val="C26E1E"/>
          </a:solidFill>
          <a:ln>
            <a:noFill/>
          </a:ln>
          <a:extLst/>
        </p:spPr>
        <p:txBody>
          <a:bodyPr vert="horz" wrap="square" lIns="91440" tIns="45720" rIns="91440" bIns="45720" numCol="1" anchor="t" anchorCtr="0" compatLnSpc="1">
            <a:prstTxWarp prst="textNoShape">
              <a:avLst/>
            </a:prstTxWarp>
          </a:bodyPr>
          <a:lstStyle/>
          <a:p>
            <a:endParaRPr lang="es-ES"/>
          </a:p>
        </p:txBody>
      </p:sp>
      <p:sp>
        <p:nvSpPr>
          <p:cNvPr id="1781" name="Rectangle 10"/>
          <p:cNvSpPr>
            <a:spLocks noChangeArrowheads="1"/>
          </p:cNvSpPr>
          <p:nvPr/>
        </p:nvSpPr>
        <p:spPr bwMode="auto">
          <a:xfrm>
            <a:off x="3319760" y="597208"/>
            <a:ext cx="540333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FEFEFE"/>
                </a:solidFill>
                <a:effectLst/>
                <a:cs typeface="Arial" pitchFamily="34" charset="0"/>
              </a:rPr>
              <a:t>Atlas de </a:t>
            </a:r>
            <a:r>
              <a:rPr lang="es-ES" sz="2600" dirty="0" smtClean="0">
                <a:solidFill>
                  <a:srgbClr val="FEFEFE"/>
                </a:solidFill>
                <a:cs typeface="Arial" pitchFamily="34" charset="0"/>
              </a:rPr>
              <a:t>la movilidad residencia-trabajo </a:t>
            </a:r>
          </a:p>
          <a:p>
            <a:pPr marL="0" marR="0" lvl="0" indent="0" algn="r" defTabSz="914400" rtl="0" eaLnBrk="1" fontAlgn="base" latinLnBrk="0" hangingPunct="1">
              <a:lnSpc>
                <a:spcPct val="100000"/>
              </a:lnSpc>
              <a:spcBef>
                <a:spcPct val="0"/>
              </a:spcBef>
              <a:spcAft>
                <a:spcPct val="0"/>
              </a:spcAft>
              <a:buClrTx/>
              <a:buSzTx/>
              <a:buFontTx/>
              <a:buNone/>
              <a:tabLst/>
            </a:pPr>
            <a:r>
              <a:rPr lang="es-ES" sz="2600" dirty="0" smtClean="0">
                <a:solidFill>
                  <a:srgbClr val="FEFEFE"/>
                </a:solidFill>
                <a:cs typeface="Arial" pitchFamily="34" charset="0"/>
              </a:rPr>
              <a:t>en la Comunidad de Madrid</a:t>
            </a:r>
            <a:endParaRPr kumimoji="0" lang="es-ES" sz="1800" b="0" i="0" u="none" strike="noStrike" cap="none" normalizeH="0" baseline="0" dirty="0" smtClean="0">
              <a:ln>
                <a:noFill/>
              </a:ln>
              <a:solidFill>
                <a:schemeClr val="tx1"/>
              </a:solidFill>
              <a:effectLst/>
              <a:cs typeface="Arial" pitchFamily="34" charset="0"/>
            </a:endParaRPr>
          </a:p>
        </p:txBody>
      </p:sp>
      <p:sp>
        <p:nvSpPr>
          <p:cNvPr id="1784" name="Rectangle 13"/>
          <p:cNvSpPr>
            <a:spLocks noChangeArrowheads="1"/>
          </p:cNvSpPr>
          <p:nvPr/>
        </p:nvSpPr>
        <p:spPr bwMode="auto">
          <a:xfrm>
            <a:off x="7798142" y="1348200"/>
            <a:ext cx="9361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EFEFE"/>
                </a:solidFill>
                <a:effectLst/>
                <a:latin typeface="+mj-lt"/>
                <a:cs typeface="Arial" pitchFamily="34" charset="0"/>
              </a:rPr>
              <a:t>2017</a:t>
            </a:r>
            <a:endParaRPr kumimoji="0" lang="es-ES" sz="1800" b="0" i="0" u="none" strike="noStrike" cap="none" normalizeH="0" baseline="0" dirty="0" smtClean="0">
              <a:ln>
                <a:noFill/>
              </a:ln>
              <a:solidFill>
                <a:schemeClr val="tx1"/>
              </a:solidFill>
              <a:effectLst/>
              <a:latin typeface="+mj-lt"/>
              <a:cs typeface="Arial" pitchFamily="34" charset="0"/>
            </a:endParaRPr>
          </a:p>
        </p:txBody>
      </p:sp>
      <p:pic>
        <p:nvPicPr>
          <p:cNvPr id="31462" name="Picture 7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966" y="5501489"/>
            <a:ext cx="704868" cy="100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4" cstate="print"/>
          <a:srcRect l="1967" r="37392"/>
          <a:stretch/>
        </p:blipFill>
        <p:spPr>
          <a:xfrm flipV="1">
            <a:off x="1979613" y="1905965"/>
            <a:ext cx="7166014" cy="1523035"/>
          </a:xfrm>
          <a:prstGeom prst="rect">
            <a:avLst/>
          </a:prstGeom>
        </p:spPr>
      </p:pic>
    </p:spTree>
    <p:extLst>
      <p:ext uri="{BB962C8B-B14F-4D97-AF65-F5344CB8AC3E}">
        <p14:creationId xmlns:p14="http://schemas.microsoft.com/office/powerpoint/2010/main" val="1159822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2800" y="115727"/>
            <a:ext cx="6603753" cy="369332"/>
          </a:xfrm>
          <a:prstGeom prst="rect">
            <a:avLst/>
          </a:prstGeom>
        </p:spPr>
        <p:txBody>
          <a:bodyPr wrap="square">
            <a:spAutoFit/>
          </a:bodyPr>
          <a:lstStyle/>
          <a:p>
            <a:pPr algn="ctr"/>
            <a:r>
              <a:rPr lang="es-ES" b="1" dirty="0">
                <a:solidFill>
                  <a:srgbClr val="6B4A06"/>
                </a:solidFill>
              </a:rPr>
              <a:t>Caracterización general de la movilidad residencia-trabajo</a:t>
            </a:r>
            <a:endParaRPr lang="es-ES" b="1" dirty="0" smtClean="0">
              <a:solidFill>
                <a:srgbClr val="6B4A06"/>
              </a:solidFill>
            </a:endParaRPr>
          </a:p>
        </p:txBody>
      </p:sp>
      <p:sp>
        <p:nvSpPr>
          <p:cNvPr id="309" name="4 CuadroTexto"/>
          <p:cNvSpPr txBox="1"/>
          <p:nvPr/>
        </p:nvSpPr>
        <p:spPr>
          <a:xfrm rot="16200000">
            <a:off x="-3060594" y="3257646"/>
            <a:ext cx="6592612"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3" name="Imagen 2"/>
          <p:cNvPicPr>
            <a:picLocks noChangeAspect="1"/>
          </p:cNvPicPr>
          <p:nvPr/>
        </p:nvPicPr>
        <p:blipFill>
          <a:blip r:embed="rId3" cstate="print"/>
          <a:stretch>
            <a:fillRect/>
          </a:stretch>
        </p:blipFill>
        <p:spPr>
          <a:xfrm>
            <a:off x="777600" y="1092498"/>
            <a:ext cx="2083855" cy="2241735"/>
          </a:xfrm>
          <a:prstGeom prst="rect">
            <a:avLst/>
          </a:prstGeom>
        </p:spPr>
      </p:pic>
      <p:pic>
        <p:nvPicPr>
          <p:cNvPr id="4" name="Imagen 3"/>
          <p:cNvPicPr>
            <a:picLocks noChangeAspect="1"/>
          </p:cNvPicPr>
          <p:nvPr/>
        </p:nvPicPr>
        <p:blipFill>
          <a:blip r:embed="rId4" cstate="print"/>
          <a:stretch>
            <a:fillRect/>
          </a:stretch>
        </p:blipFill>
        <p:spPr>
          <a:xfrm>
            <a:off x="3218676" y="1030709"/>
            <a:ext cx="5409586" cy="57006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142552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77601" y="133892"/>
            <a:ext cx="6367538" cy="369332"/>
          </a:xfrm>
          <a:prstGeom prst="rect">
            <a:avLst/>
          </a:prstGeom>
        </p:spPr>
        <p:txBody>
          <a:bodyPr wrap="square">
            <a:spAutoFit/>
          </a:bodyPr>
          <a:lstStyle/>
          <a:p>
            <a:pPr algn="ctr"/>
            <a:r>
              <a:rPr lang="es-ES" b="1" dirty="0">
                <a:solidFill>
                  <a:srgbClr val="6B4A06"/>
                </a:solidFill>
              </a:rPr>
              <a:t>Caracterización general de la movilidad residencia-trabajo</a:t>
            </a:r>
            <a:endParaRPr lang="es-ES" b="1" dirty="0" smtClean="0">
              <a:solidFill>
                <a:srgbClr val="6B4A06"/>
              </a:solidFill>
            </a:endParaRPr>
          </a:p>
        </p:txBody>
      </p:sp>
      <p:sp>
        <p:nvSpPr>
          <p:cNvPr id="11" name="10 Rectángulo"/>
          <p:cNvSpPr/>
          <p:nvPr/>
        </p:nvSpPr>
        <p:spPr>
          <a:xfrm>
            <a:off x="412532" y="516523"/>
            <a:ext cx="8700185" cy="338554"/>
          </a:xfrm>
          <a:prstGeom prst="rect">
            <a:avLst/>
          </a:prstGeom>
          <a:solidFill>
            <a:srgbClr val="FDF6F1"/>
          </a:solidFill>
        </p:spPr>
        <p:txBody>
          <a:bodyPr wrap="square">
            <a:spAutoFit/>
          </a:bodyPr>
          <a:lstStyle/>
          <a:p>
            <a:pPr algn="ctr"/>
            <a:r>
              <a:rPr lang="es-ES" sz="1600" dirty="0" smtClean="0">
                <a:solidFill>
                  <a:srgbClr val="6B4A06"/>
                </a:solidFill>
              </a:rPr>
              <a:t>Municipios con mayor dominio de las entradas de trabajadores </a:t>
            </a:r>
          </a:p>
        </p:txBody>
      </p:sp>
      <p:sp>
        <p:nvSpPr>
          <p:cNvPr id="309" name="4 CuadroTexto"/>
          <p:cNvSpPr txBox="1"/>
          <p:nvPr/>
        </p:nvSpPr>
        <p:spPr>
          <a:xfrm rot="16200000">
            <a:off x="-3139083" y="3241322"/>
            <a:ext cx="6733900"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6"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4" name="Imagen 3"/>
          <p:cNvPicPr>
            <a:picLocks noChangeAspect="1"/>
          </p:cNvPicPr>
          <p:nvPr/>
        </p:nvPicPr>
        <p:blipFill>
          <a:blip r:embed="rId3" cstate="print"/>
          <a:stretch>
            <a:fillRect/>
          </a:stretch>
        </p:blipFill>
        <p:spPr>
          <a:xfrm>
            <a:off x="1653404" y="920141"/>
            <a:ext cx="6218440" cy="5872795"/>
          </a:xfrm>
          <a:prstGeom prst="rect">
            <a:avLst/>
          </a:prstGeom>
        </p:spPr>
      </p:pic>
      <p:sp>
        <p:nvSpPr>
          <p:cNvPr id="8" name="7 CuadroTexto"/>
          <p:cNvSpPr txBox="1"/>
          <p:nvPr/>
        </p:nvSpPr>
        <p:spPr>
          <a:xfrm>
            <a:off x="1512000" y="3184200"/>
            <a:ext cx="1958400" cy="923330"/>
          </a:xfrm>
          <a:prstGeom prst="rect">
            <a:avLst/>
          </a:prstGeom>
          <a:solidFill>
            <a:schemeClr val="bg1"/>
          </a:solidFill>
        </p:spPr>
        <p:txBody>
          <a:bodyPr wrap="square" rtlCol="0">
            <a:spAutoFit/>
          </a:bodyPr>
          <a:lstStyle/>
          <a:p>
            <a:endParaRPr lang="es-ES" dirty="0" smtClean="0"/>
          </a:p>
          <a:p>
            <a:endParaRPr lang="es-ES" dirty="0" smtClean="0"/>
          </a:p>
          <a:p>
            <a:endParaRPr lang="es-ES" dirty="0"/>
          </a:p>
        </p:txBody>
      </p:sp>
    </p:spTree>
    <p:extLst>
      <p:ext uri="{BB962C8B-B14F-4D97-AF65-F5344CB8AC3E}">
        <p14:creationId xmlns:p14="http://schemas.microsoft.com/office/powerpoint/2010/main" val="4090604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print"/>
          <a:stretch>
            <a:fillRect/>
          </a:stretch>
        </p:blipFill>
        <p:spPr>
          <a:xfrm>
            <a:off x="2980800" y="510348"/>
            <a:ext cx="5738413" cy="6288344"/>
          </a:xfrm>
          <a:prstGeom prst="rect">
            <a:avLst/>
          </a:prstGeom>
        </p:spPr>
      </p:pic>
      <p:sp>
        <p:nvSpPr>
          <p:cNvPr id="7" name="6 Rectángulo"/>
          <p:cNvSpPr/>
          <p:nvPr/>
        </p:nvSpPr>
        <p:spPr>
          <a:xfrm>
            <a:off x="900001" y="168389"/>
            <a:ext cx="6120000" cy="369332"/>
          </a:xfrm>
          <a:prstGeom prst="rect">
            <a:avLst/>
          </a:prstGeom>
        </p:spPr>
        <p:txBody>
          <a:bodyPr wrap="square">
            <a:spAutoFit/>
          </a:bodyPr>
          <a:lstStyle/>
          <a:p>
            <a:pPr algn="ctr"/>
            <a:r>
              <a:rPr lang="es-ES" b="1" dirty="0">
                <a:solidFill>
                  <a:srgbClr val="6B4A06"/>
                </a:solidFill>
              </a:rPr>
              <a:t>Caracterización general de la movilidad residencia-trabajo</a:t>
            </a:r>
            <a:endParaRPr lang="es-ES" b="1" dirty="0" smtClean="0">
              <a:solidFill>
                <a:srgbClr val="6B4A06"/>
              </a:solidFill>
            </a:endParaRPr>
          </a:p>
        </p:txBody>
      </p:sp>
      <p:sp>
        <p:nvSpPr>
          <p:cNvPr id="309" name="4 CuadroTexto"/>
          <p:cNvSpPr txBox="1"/>
          <p:nvPr/>
        </p:nvSpPr>
        <p:spPr>
          <a:xfrm rot="16200000">
            <a:off x="-3039003" y="3224350"/>
            <a:ext cx="6679705"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sp>
        <p:nvSpPr>
          <p:cNvPr id="12" name="Rectángulo 11"/>
          <p:cNvSpPr/>
          <p:nvPr/>
        </p:nvSpPr>
        <p:spPr>
          <a:xfrm>
            <a:off x="607915" y="981000"/>
            <a:ext cx="3916800" cy="1815882"/>
          </a:xfrm>
          <a:prstGeom prst="rect">
            <a:avLst/>
          </a:prstGeom>
        </p:spPr>
        <p:txBody>
          <a:bodyPr wrap="square">
            <a:spAutoFit/>
          </a:bodyPr>
          <a:lstStyle/>
          <a:p>
            <a:r>
              <a:rPr lang="es-ES" sz="1600" dirty="0"/>
              <a:t>En nuestra región, </a:t>
            </a:r>
            <a:r>
              <a:rPr lang="es-ES" sz="1600" dirty="0" smtClean="0"/>
              <a:t>casi el </a:t>
            </a:r>
            <a:r>
              <a:rPr lang="es-ES" sz="1600" dirty="0"/>
              <a:t>50% de los puestos de trabajo se cubren con trabajadores de otros municipios. Pero, mientras el 80% de los residentes en la capital trabaja en el propio municipio, en otras localidades de la región más del 60% se tiene que desplazar a otra localidad para trabajar.</a:t>
            </a:r>
            <a:endParaRPr lang="es-ES" sz="1100" dirty="0"/>
          </a:p>
        </p:txBody>
      </p:sp>
    </p:spTree>
    <p:extLst>
      <p:ext uri="{BB962C8B-B14F-4D97-AF65-F5344CB8AC3E}">
        <p14:creationId xmlns:p14="http://schemas.microsoft.com/office/powerpoint/2010/main" val="678344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77601" y="115727"/>
            <a:ext cx="6345476" cy="369332"/>
          </a:xfrm>
          <a:prstGeom prst="rect">
            <a:avLst/>
          </a:prstGeom>
        </p:spPr>
        <p:txBody>
          <a:bodyPr wrap="square">
            <a:spAutoFit/>
          </a:bodyPr>
          <a:lstStyle/>
          <a:p>
            <a:pPr algn="ctr"/>
            <a:r>
              <a:rPr lang="es-ES" b="1" dirty="0">
                <a:solidFill>
                  <a:srgbClr val="6B4A06"/>
                </a:solidFill>
              </a:rPr>
              <a:t>Caracterización general de la movilidad residencia-trabajo</a:t>
            </a:r>
            <a:endParaRPr lang="es-ES" b="1" dirty="0" smtClean="0">
              <a:solidFill>
                <a:srgbClr val="6B4A06"/>
              </a:solidFill>
            </a:endParaRPr>
          </a:p>
        </p:txBody>
      </p:sp>
      <p:sp>
        <p:nvSpPr>
          <p:cNvPr id="11" name="10 Rectángulo"/>
          <p:cNvSpPr/>
          <p:nvPr/>
        </p:nvSpPr>
        <p:spPr>
          <a:xfrm>
            <a:off x="0" y="500258"/>
            <a:ext cx="9144000" cy="338554"/>
          </a:xfrm>
          <a:prstGeom prst="rect">
            <a:avLst/>
          </a:prstGeom>
          <a:solidFill>
            <a:srgbClr val="FDF6F1"/>
          </a:solidFill>
        </p:spPr>
        <p:txBody>
          <a:bodyPr wrap="square">
            <a:spAutoFit/>
          </a:bodyPr>
          <a:lstStyle/>
          <a:p>
            <a:pPr algn="ctr"/>
            <a:r>
              <a:rPr lang="es-ES" sz="1600" dirty="0" smtClean="0">
                <a:solidFill>
                  <a:srgbClr val="6B4A06"/>
                </a:solidFill>
              </a:rPr>
              <a:t>Tipología municipal según características de la movilidad entre municipios</a:t>
            </a:r>
          </a:p>
        </p:txBody>
      </p:sp>
      <p:sp>
        <p:nvSpPr>
          <p:cNvPr id="309" name="4 CuadroTexto"/>
          <p:cNvSpPr txBox="1"/>
          <p:nvPr/>
        </p:nvSpPr>
        <p:spPr>
          <a:xfrm rot="16200000">
            <a:off x="-3100154" y="3323576"/>
            <a:ext cx="6656040"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pic>
        <p:nvPicPr>
          <p:cNvPr id="2" name="Imagen 1"/>
          <p:cNvPicPr>
            <a:picLocks noChangeAspect="1"/>
          </p:cNvPicPr>
          <p:nvPr/>
        </p:nvPicPr>
        <p:blipFill>
          <a:blip r:embed="rId3" cstate="print"/>
          <a:stretch>
            <a:fillRect/>
          </a:stretch>
        </p:blipFill>
        <p:spPr>
          <a:xfrm>
            <a:off x="1375834" y="875544"/>
            <a:ext cx="6392331" cy="5993219"/>
          </a:xfrm>
          <a:prstGeom prst="rect">
            <a:avLst/>
          </a:prstGeom>
        </p:spPr>
      </p:pic>
      <p:sp>
        <p:nvSpPr>
          <p:cNvPr id="6"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spTree>
    <p:extLst>
      <p:ext uri="{BB962C8B-B14F-4D97-AF65-F5344CB8AC3E}">
        <p14:creationId xmlns:p14="http://schemas.microsoft.com/office/powerpoint/2010/main" val="4131801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800" y="941950"/>
            <a:ext cx="6142359" cy="5892751"/>
          </a:xfrm>
          <a:prstGeom prst="rect">
            <a:avLst/>
          </a:prstGeom>
        </p:spPr>
      </p:pic>
      <p:sp>
        <p:nvSpPr>
          <p:cNvPr id="7" name="6 Rectángulo"/>
          <p:cNvSpPr/>
          <p:nvPr/>
        </p:nvSpPr>
        <p:spPr>
          <a:xfrm>
            <a:off x="916892" y="130074"/>
            <a:ext cx="6236553" cy="369332"/>
          </a:xfrm>
          <a:prstGeom prst="rect">
            <a:avLst/>
          </a:prstGeom>
        </p:spPr>
        <p:txBody>
          <a:bodyPr wrap="square">
            <a:spAutoFit/>
          </a:bodyPr>
          <a:lstStyle/>
          <a:p>
            <a:pPr algn="ctr"/>
            <a:r>
              <a:rPr lang="es-ES" b="1" dirty="0">
                <a:solidFill>
                  <a:srgbClr val="6B4A06"/>
                </a:solidFill>
              </a:rPr>
              <a:t>Caracterización general de la movilidad residencia-trabajo</a:t>
            </a:r>
            <a:endParaRPr lang="es-ES" b="1" dirty="0" smtClean="0">
              <a:solidFill>
                <a:srgbClr val="6B4A06"/>
              </a:solidFill>
            </a:endParaRPr>
          </a:p>
        </p:txBody>
      </p:sp>
      <p:sp>
        <p:nvSpPr>
          <p:cNvPr id="11" name="10 Rectángulo"/>
          <p:cNvSpPr/>
          <p:nvPr/>
        </p:nvSpPr>
        <p:spPr>
          <a:xfrm>
            <a:off x="452278" y="515640"/>
            <a:ext cx="8686112" cy="338554"/>
          </a:xfrm>
          <a:prstGeom prst="rect">
            <a:avLst/>
          </a:prstGeom>
          <a:solidFill>
            <a:srgbClr val="FDF6F1"/>
          </a:solidFill>
        </p:spPr>
        <p:txBody>
          <a:bodyPr wrap="square">
            <a:spAutoFit/>
          </a:bodyPr>
          <a:lstStyle/>
          <a:p>
            <a:pPr algn="ctr"/>
            <a:r>
              <a:rPr lang="es-ES" sz="1600" dirty="0">
                <a:solidFill>
                  <a:srgbClr val="6B4A06"/>
                </a:solidFill>
              </a:rPr>
              <a:t>La gran mayoría de los flujos laborales se dirigen hacia el municipio de Madrid</a:t>
            </a:r>
            <a:endParaRPr lang="es-ES" sz="1600" dirty="0" smtClean="0">
              <a:solidFill>
                <a:srgbClr val="6B4A06"/>
              </a:solidFill>
            </a:endParaRPr>
          </a:p>
        </p:txBody>
      </p:sp>
      <p:sp>
        <p:nvSpPr>
          <p:cNvPr id="309" name="4 CuadroTexto"/>
          <p:cNvSpPr txBox="1"/>
          <p:nvPr/>
        </p:nvSpPr>
        <p:spPr>
          <a:xfrm rot="16200000">
            <a:off x="-3062506" y="3276053"/>
            <a:ext cx="6699688"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sp>
        <p:nvSpPr>
          <p:cNvPr id="3" name="Rectángulo 2"/>
          <p:cNvSpPr/>
          <p:nvPr/>
        </p:nvSpPr>
        <p:spPr>
          <a:xfrm>
            <a:off x="702912" y="974741"/>
            <a:ext cx="5460287" cy="276999"/>
          </a:xfrm>
          <a:prstGeom prst="rect">
            <a:avLst/>
          </a:prstGeom>
        </p:spPr>
        <p:txBody>
          <a:bodyPr wrap="square">
            <a:spAutoFit/>
          </a:bodyPr>
          <a:lstStyle/>
          <a:p>
            <a:r>
              <a:rPr lang="es-ES" sz="1200" dirty="0"/>
              <a:t>Flujos intermunicipales de trabajadores* con </a:t>
            </a:r>
            <a:r>
              <a:rPr lang="es-ES" sz="1200" dirty="0" smtClean="0"/>
              <a:t>destino </a:t>
            </a:r>
            <a:r>
              <a:rPr lang="es-ES" sz="1200" dirty="0"/>
              <a:t>en el municipio de Madrid 2016</a:t>
            </a:r>
          </a:p>
        </p:txBody>
      </p:sp>
      <p:pic>
        <p:nvPicPr>
          <p:cNvPr id="4" name="Imagen 3"/>
          <p:cNvPicPr>
            <a:picLocks noChangeAspect="1"/>
          </p:cNvPicPr>
          <p:nvPr/>
        </p:nvPicPr>
        <p:blipFill>
          <a:blip r:embed="rId4" cstate="print"/>
          <a:stretch>
            <a:fillRect/>
          </a:stretch>
        </p:blipFill>
        <p:spPr>
          <a:xfrm>
            <a:off x="655200" y="1372287"/>
            <a:ext cx="3658274" cy="2464375"/>
          </a:xfrm>
          <a:prstGeom prst="rect">
            <a:avLst/>
          </a:prstGeom>
        </p:spPr>
      </p:pic>
    </p:spTree>
    <p:extLst>
      <p:ext uri="{BB962C8B-B14F-4D97-AF65-F5344CB8AC3E}">
        <p14:creationId xmlns:p14="http://schemas.microsoft.com/office/powerpoint/2010/main" val="333025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800" y="939600"/>
            <a:ext cx="6242400" cy="5918400"/>
          </a:xfrm>
          <a:prstGeom prst="rect">
            <a:avLst/>
          </a:prstGeom>
        </p:spPr>
      </p:pic>
      <p:sp>
        <p:nvSpPr>
          <p:cNvPr id="7" name="6 Rectángulo"/>
          <p:cNvSpPr/>
          <p:nvPr/>
        </p:nvSpPr>
        <p:spPr>
          <a:xfrm>
            <a:off x="1022400" y="152907"/>
            <a:ext cx="6114153" cy="369332"/>
          </a:xfrm>
          <a:prstGeom prst="rect">
            <a:avLst/>
          </a:prstGeom>
        </p:spPr>
        <p:txBody>
          <a:bodyPr wrap="square">
            <a:spAutoFit/>
          </a:bodyPr>
          <a:lstStyle/>
          <a:p>
            <a:pPr algn="ctr"/>
            <a:r>
              <a:rPr lang="es-ES" b="1" dirty="0">
                <a:solidFill>
                  <a:srgbClr val="6B4A06"/>
                </a:solidFill>
              </a:rPr>
              <a:t>Caracterización general de la movilidad residencia-trabajo</a:t>
            </a:r>
            <a:endParaRPr lang="es-ES" b="1" dirty="0" smtClean="0">
              <a:solidFill>
                <a:srgbClr val="6B4A06"/>
              </a:solidFill>
            </a:endParaRPr>
          </a:p>
        </p:txBody>
      </p:sp>
      <p:sp>
        <p:nvSpPr>
          <p:cNvPr id="11" name="10 Rectángulo"/>
          <p:cNvSpPr/>
          <p:nvPr/>
        </p:nvSpPr>
        <p:spPr>
          <a:xfrm>
            <a:off x="443648" y="629837"/>
            <a:ext cx="8700351" cy="338554"/>
          </a:xfrm>
          <a:prstGeom prst="rect">
            <a:avLst/>
          </a:prstGeom>
          <a:solidFill>
            <a:srgbClr val="FDF6F1"/>
          </a:solidFill>
        </p:spPr>
        <p:txBody>
          <a:bodyPr wrap="square">
            <a:spAutoFit/>
          </a:bodyPr>
          <a:lstStyle/>
          <a:p>
            <a:pPr algn="ctr"/>
            <a:r>
              <a:rPr lang="es-ES" sz="1600" dirty="0" smtClean="0">
                <a:solidFill>
                  <a:srgbClr val="6B4A06"/>
                </a:solidFill>
              </a:rPr>
              <a:t>Movimientos con origen municipio de Madrid</a:t>
            </a:r>
          </a:p>
        </p:txBody>
      </p:sp>
      <p:sp>
        <p:nvSpPr>
          <p:cNvPr id="309" name="4 CuadroTexto"/>
          <p:cNvSpPr txBox="1"/>
          <p:nvPr/>
        </p:nvSpPr>
        <p:spPr>
          <a:xfrm rot="16200000">
            <a:off x="-3045819" y="3248814"/>
            <a:ext cx="6609602"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59593"/>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spTree>
    <p:extLst>
      <p:ext uri="{BB962C8B-B14F-4D97-AF65-F5344CB8AC3E}">
        <p14:creationId xmlns:p14="http://schemas.microsoft.com/office/powerpoint/2010/main" val="381005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22400" y="152907"/>
            <a:ext cx="6114153" cy="369332"/>
          </a:xfrm>
          <a:prstGeom prst="rect">
            <a:avLst/>
          </a:prstGeom>
        </p:spPr>
        <p:txBody>
          <a:bodyPr wrap="square">
            <a:spAutoFit/>
          </a:bodyPr>
          <a:lstStyle/>
          <a:p>
            <a:pPr algn="ctr"/>
            <a:r>
              <a:rPr lang="es-ES" b="1" dirty="0" smtClean="0">
                <a:solidFill>
                  <a:srgbClr val="6B4A06"/>
                </a:solidFill>
              </a:rPr>
              <a:t>La movilidad intermunicipal residencia-trabajo</a:t>
            </a:r>
          </a:p>
        </p:txBody>
      </p:sp>
      <p:sp>
        <p:nvSpPr>
          <p:cNvPr id="11" name="10 Rectángulo"/>
          <p:cNvSpPr/>
          <p:nvPr/>
        </p:nvSpPr>
        <p:spPr>
          <a:xfrm>
            <a:off x="443649" y="613800"/>
            <a:ext cx="8700351" cy="338554"/>
          </a:xfrm>
          <a:prstGeom prst="rect">
            <a:avLst/>
          </a:prstGeom>
          <a:solidFill>
            <a:srgbClr val="FDF6F1"/>
          </a:solidFill>
        </p:spPr>
        <p:txBody>
          <a:bodyPr wrap="square">
            <a:spAutoFit/>
          </a:bodyPr>
          <a:lstStyle/>
          <a:p>
            <a:pPr algn="ctr"/>
            <a:r>
              <a:rPr lang="es-ES" sz="1600" dirty="0" smtClean="0">
                <a:solidFill>
                  <a:srgbClr val="6B4A06"/>
                </a:solidFill>
              </a:rPr>
              <a:t>Pozuelo de Alarcón un municipio que atrae trabajadores y Parla eminentemente residencial </a:t>
            </a:r>
          </a:p>
        </p:txBody>
      </p:sp>
      <p:sp>
        <p:nvSpPr>
          <p:cNvPr id="309" name="4 CuadroTexto"/>
          <p:cNvSpPr txBox="1"/>
          <p:nvPr/>
        </p:nvSpPr>
        <p:spPr>
          <a:xfrm rot="16200000">
            <a:off x="-3045819" y="3248814"/>
            <a:ext cx="6609602"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59593"/>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8" name="Imagen 1"/>
          <p:cNvPicPr>
            <a:picLocks noChangeAspect="1"/>
          </p:cNvPicPr>
          <p:nvPr/>
        </p:nvPicPr>
        <p:blipFill>
          <a:blip r:embed="rId3" cstate="print"/>
          <a:stretch>
            <a:fillRect/>
          </a:stretch>
        </p:blipFill>
        <p:spPr>
          <a:xfrm>
            <a:off x="4966886" y="1470600"/>
            <a:ext cx="3399514" cy="33660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777600" y="1470600"/>
            <a:ext cx="3672000" cy="3367336"/>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408000" y="5142600"/>
            <a:ext cx="1945500" cy="590550"/>
          </a:xfrm>
          <a:prstGeom prst="rect">
            <a:avLst/>
          </a:prstGeom>
          <a:noFill/>
          <a:ln w="9525">
            <a:noFill/>
            <a:miter lim="800000"/>
            <a:headEnd/>
            <a:tailEnd/>
          </a:ln>
        </p:spPr>
      </p:pic>
    </p:spTree>
    <p:extLst>
      <p:ext uri="{BB962C8B-B14F-4D97-AF65-F5344CB8AC3E}">
        <p14:creationId xmlns:p14="http://schemas.microsoft.com/office/powerpoint/2010/main" val="2074320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66394" y="115727"/>
            <a:ext cx="6861098" cy="369332"/>
          </a:xfrm>
          <a:prstGeom prst="rect">
            <a:avLst/>
          </a:prstGeom>
        </p:spPr>
        <p:txBody>
          <a:bodyPr wrap="square">
            <a:spAutoFit/>
          </a:bodyPr>
          <a:lstStyle/>
          <a:p>
            <a:pPr algn="ctr"/>
            <a:r>
              <a:rPr lang="es-ES" b="1" dirty="0">
                <a:solidFill>
                  <a:srgbClr val="6B4A06"/>
                </a:solidFill>
              </a:rPr>
              <a:t>Desplazamientos hacia los principales centros de actividad </a:t>
            </a:r>
            <a:r>
              <a:rPr lang="es-ES" b="1" dirty="0" smtClean="0">
                <a:solidFill>
                  <a:srgbClr val="6B4A06"/>
                </a:solidFill>
              </a:rPr>
              <a:t>económica</a:t>
            </a:r>
          </a:p>
        </p:txBody>
      </p:sp>
      <p:sp>
        <p:nvSpPr>
          <p:cNvPr id="11" name="10 Rectángulo"/>
          <p:cNvSpPr/>
          <p:nvPr/>
        </p:nvSpPr>
        <p:spPr>
          <a:xfrm>
            <a:off x="466394" y="523955"/>
            <a:ext cx="8650949" cy="338554"/>
          </a:xfrm>
          <a:prstGeom prst="rect">
            <a:avLst/>
          </a:prstGeom>
          <a:solidFill>
            <a:srgbClr val="FDF6F1"/>
          </a:solidFill>
        </p:spPr>
        <p:txBody>
          <a:bodyPr wrap="square">
            <a:spAutoFit/>
          </a:bodyPr>
          <a:lstStyle/>
          <a:p>
            <a:pPr algn="ctr"/>
            <a:r>
              <a:rPr lang="es-ES" sz="1600" dirty="0">
                <a:solidFill>
                  <a:srgbClr val="6B4A06"/>
                </a:solidFill>
              </a:rPr>
              <a:t>Eje de la Carretera de Barcelona</a:t>
            </a:r>
          </a:p>
        </p:txBody>
      </p:sp>
      <p:sp>
        <p:nvSpPr>
          <p:cNvPr id="309" name="4 CuadroTexto"/>
          <p:cNvSpPr txBox="1"/>
          <p:nvPr/>
        </p:nvSpPr>
        <p:spPr>
          <a:xfrm rot="16200000">
            <a:off x="-3053659" y="3266448"/>
            <a:ext cx="6670774"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327492" y="115727"/>
            <a:ext cx="1810898"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6" name="Imagen 5"/>
          <p:cNvPicPr>
            <a:picLocks noChangeAspect="1"/>
          </p:cNvPicPr>
          <p:nvPr/>
        </p:nvPicPr>
        <p:blipFill>
          <a:blip r:embed="rId3" cstate="print"/>
          <a:stretch>
            <a:fillRect/>
          </a:stretch>
        </p:blipFill>
        <p:spPr>
          <a:xfrm>
            <a:off x="1756800" y="858600"/>
            <a:ext cx="5797798" cy="5797798"/>
          </a:xfrm>
          <a:prstGeom prst="rect">
            <a:avLst/>
          </a:prstGeom>
        </p:spPr>
      </p:pic>
    </p:spTree>
    <p:extLst>
      <p:ext uri="{BB962C8B-B14F-4D97-AF65-F5344CB8AC3E}">
        <p14:creationId xmlns:p14="http://schemas.microsoft.com/office/powerpoint/2010/main" val="43818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15162" y="176915"/>
            <a:ext cx="5178425" cy="369332"/>
          </a:xfrm>
          <a:prstGeom prst="rect">
            <a:avLst/>
          </a:prstGeom>
        </p:spPr>
        <p:txBody>
          <a:bodyPr wrap="square">
            <a:spAutoFit/>
          </a:bodyPr>
          <a:lstStyle/>
          <a:p>
            <a:pPr algn="ctr"/>
            <a:r>
              <a:rPr lang="es-ES" b="1" dirty="0">
                <a:solidFill>
                  <a:srgbClr val="6B4A06"/>
                </a:solidFill>
              </a:rPr>
              <a:t>Caracterización </a:t>
            </a:r>
            <a:r>
              <a:rPr lang="es-ES" b="1" dirty="0" smtClean="0">
                <a:solidFill>
                  <a:srgbClr val="6B4A06"/>
                </a:solidFill>
              </a:rPr>
              <a:t>socioeconómica</a:t>
            </a:r>
          </a:p>
        </p:txBody>
      </p:sp>
      <p:sp>
        <p:nvSpPr>
          <p:cNvPr id="11" name="10 Rectángulo"/>
          <p:cNvSpPr/>
          <p:nvPr/>
        </p:nvSpPr>
        <p:spPr>
          <a:xfrm>
            <a:off x="623066" y="584226"/>
            <a:ext cx="8453308" cy="338554"/>
          </a:xfrm>
          <a:prstGeom prst="rect">
            <a:avLst/>
          </a:prstGeom>
          <a:solidFill>
            <a:srgbClr val="FDF6F1"/>
          </a:solidFill>
        </p:spPr>
        <p:txBody>
          <a:bodyPr wrap="square">
            <a:spAutoFit/>
          </a:bodyPr>
          <a:lstStyle/>
          <a:p>
            <a:pPr algn="ctr"/>
            <a:r>
              <a:rPr lang="es-ES" sz="1600" dirty="0" smtClean="0">
                <a:solidFill>
                  <a:srgbClr val="6B4A06"/>
                </a:solidFill>
              </a:rPr>
              <a:t>Grandes diferencias en los desplazamientos según sexo y nacionalidad</a:t>
            </a:r>
          </a:p>
        </p:txBody>
      </p:sp>
      <p:sp>
        <p:nvSpPr>
          <p:cNvPr id="309" name="4 CuadroTexto"/>
          <p:cNvSpPr txBox="1"/>
          <p:nvPr/>
        </p:nvSpPr>
        <p:spPr>
          <a:xfrm rot="16200000">
            <a:off x="-3047950" y="3259782"/>
            <a:ext cx="6657442"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sp>
        <p:nvSpPr>
          <p:cNvPr id="12" name="Rectángulo 11"/>
          <p:cNvSpPr/>
          <p:nvPr/>
        </p:nvSpPr>
        <p:spPr>
          <a:xfrm>
            <a:off x="623066" y="1046394"/>
            <a:ext cx="8330502" cy="1169551"/>
          </a:xfrm>
          <a:prstGeom prst="rect">
            <a:avLst/>
          </a:prstGeom>
        </p:spPr>
        <p:txBody>
          <a:bodyPr wrap="square">
            <a:spAutoFit/>
          </a:bodyPr>
          <a:lstStyle/>
          <a:p>
            <a:r>
              <a:rPr lang="es-ES" sz="1600" dirty="0"/>
              <a:t>Los hombres se desplazan, de media, más que las mujeres,  12,6 km., (1,5 kilómetros más). </a:t>
            </a:r>
          </a:p>
          <a:p>
            <a:endParaRPr lang="es-ES" sz="600" dirty="0" smtClean="0"/>
          </a:p>
          <a:p>
            <a:r>
              <a:rPr lang="es-ES" sz="1600" dirty="0" smtClean="0"/>
              <a:t>Los </a:t>
            </a:r>
            <a:r>
              <a:rPr lang="es-ES" sz="1600" dirty="0"/>
              <a:t>trabajadores españoles se desplazan una media de 12,0 km., 1,6 kilómetros más que los extranjeros. Aunque son Polacos y Ucranianos los que más se desplazan para acudir a su puesto de trabajo (13,3 y 12,6 km respectivamente)</a:t>
            </a:r>
          </a:p>
        </p:txBody>
      </p:sp>
      <p:pic>
        <p:nvPicPr>
          <p:cNvPr id="3" name="Imagen 2"/>
          <p:cNvPicPr>
            <a:picLocks noChangeAspect="1"/>
          </p:cNvPicPr>
          <p:nvPr/>
        </p:nvPicPr>
        <p:blipFill>
          <a:blip r:embed="rId3" cstate="print"/>
          <a:stretch>
            <a:fillRect/>
          </a:stretch>
        </p:blipFill>
        <p:spPr>
          <a:xfrm>
            <a:off x="655201" y="3796200"/>
            <a:ext cx="3427199" cy="2218660"/>
          </a:xfrm>
          <a:prstGeom prst="rect">
            <a:avLst/>
          </a:prstGeom>
        </p:spPr>
      </p:pic>
      <p:pic>
        <p:nvPicPr>
          <p:cNvPr id="8" name="Imagen 7"/>
          <p:cNvPicPr>
            <a:picLocks noChangeAspect="1"/>
          </p:cNvPicPr>
          <p:nvPr/>
        </p:nvPicPr>
        <p:blipFill>
          <a:blip r:embed="rId4" cstate="print"/>
          <a:stretch>
            <a:fillRect/>
          </a:stretch>
        </p:blipFill>
        <p:spPr>
          <a:xfrm>
            <a:off x="4082400" y="2444580"/>
            <a:ext cx="4871168" cy="4123439"/>
          </a:xfrm>
          <a:prstGeom prst="rect">
            <a:avLst/>
          </a:prstGeom>
        </p:spPr>
      </p:pic>
    </p:spTree>
    <p:extLst>
      <p:ext uri="{BB962C8B-B14F-4D97-AF65-F5344CB8AC3E}">
        <p14:creationId xmlns:p14="http://schemas.microsoft.com/office/powerpoint/2010/main" val="1319012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15162" y="176915"/>
            <a:ext cx="5178425" cy="369332"/>
          </a:xfrm>
          <a:prstGeom prst="rect">
            <a:avLst/>
          </a:prstGeom>
        </p:spPr>
        <p:txBody>
          <a:bodyPr wrap="square">
            <a:spAutoFit/>
          </a:bodyPr>
          <a:lstStyle/>
          <a:p>
            <a:pPr algn="ctr"/>
            <a:r>
              <a:rPr lang="es-ES" b="1" dirty="0">
                <a:solidFill>
                  <a:srgbClr val="6B4A06"/>
                </a:solidFill>
              </a:rPr>
              <a:t>Caracterización </a:t>
            </a:r>
            <a:r>
              <a:rPr lang="es-ES" b="1" dirty="0" smtClean="0">
                <a:solidFill>
                  <a:srgbClr val="6B4A06"/>
                </a:solidFill>
              </a:rPr>
              <a:t>socioeconómica</a:t>
            </a:r>
          </a:p>
        </p:txBody>
      </p:sp>
      <p:sp>
        <p:nvSpPr>
          <p:cNvPr id="11" name="10 Rectángulo"/>
          <p:cNvSpPr/>
          <p:nvPr/>
        </p:nvSpPr>
        <p:spPr>
          <a:xfrm>
            <a:off x="623066" y="584226"/>
            <a:ext cx="8453308" cy="338554"/>
          </a:xfrm>
          <a:prstGeom prst="rect">
            <a:avLst/>
          </a:prstGeom>
          <a:solidFill>
            <a:srgbClr val="FDF6F1"/>
          </a:solidFill>
        </p:spPr>
        <p:txBody>
          <a:bodyPr wrap="square">
            <a:spAutoFit/>
          </a:bodyPr>
          <a:lstStyle/>
          <a:p>
            <a:pPr algn="ctr"/>
            <a:r>
              <a:rPr lang="es-ES" sz="1600" dirty="0" smtClean="0">
                <a:solidFill>
                  <a:srgbClr val="6B4A06"/>
                </a:solidFill>
              </a:rPr>
              <a:t>Grandes diferencias en los desplazamientos según rama de actividad</a:t>
            </a:r>
          </a:p>
        </p:txBody>
      </p:sp>
      <p:sp>
        <p:nvSpPr>
          <p:cNvPr id="309" name="4 CuadroTexto"/>
          <p:cNvSpPr txBox="1"/>
          <p:nvPr/>
        </p:nvSpPr>
        <p:spPr>
          <a:xfrm rot="16200000">
            <a:off x="-3047950" y="3259782"/>
            <a:ext cx="6657442"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2" name="Imagen 1"/>
          <p:cNvPicPr>
            <a:picLocks noChangeAspect="1"/>
          </p:cNvPicPr>
          <p:nvPr/>
        </p:nvPicPr>
        <p:blipFill>
          <a:blip r:embed="rId3" cstate="print"/>
          <a:stretch>
            <a:fillRect/>
          </a:stretch>
        </p:blipFill>
        <p:spPr>
          <a:xfrm>
            <a:off x="1267200" y="1593000"/>
            <a:ext cx="6803999" cy="5018401"/>
          </a:xfrm>
          <a:prstGeom prst="rect">
            <a:avLst/>
          </a:prstGeom>
        </p:spPr>
      </p:pic>
    </p:spTree>
    <p:extLst>
      <p:ext uri="{BB962C8B-B14F-4D97-AF65-F5344CB8AC3E}">
        <p14:creationId xmlns:p14="http://schemas.microsoft.com/office/powerpoint/2010/main" val="267643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30962" y="551061"/>
            <a:ext cx="4283763" cy="307777"/>
          </a:xfrm>
          <a:prstGeom prst="rect">
            <a:avLst/>
          </a:prstGeom>
        </p:spPr>
        <p:txBody>
          <a:bodyPr wrap="square">
            <a:spAutoFit/>
          </a:bodyPr>
          <a:lstStyle/>
          <a:p>
            <a:pPr algn="ctr"/>
            <a:r>
              <a:rPr lang="es-ES" sz="1400" b="1" dirty="0" smtClean="0">
                <a:solidFill>
                  <a:srgbClr val="6B4A06"/>
                </a:solidFill>
              </a:rPr>
              <a:t>Ámbito de trabajo</a:t>
            </a:r>
          </a:p>
        </p:txBody>
      </p:sp>
      <p:sp>
        <p:nvSpPr>
          <p:cNvPr id="2609" name="4 CuadroTexto"/>
          <p:cNvSpPr txBox="1"/>
          <p:nvPr/>
        </p:nvSpPr>
        <p:spPr>
          <a:xfrm>
            <a:off x="-5610" y="115727"/>
            <a:ext cx="7142163"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26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6" name="Imagen 5"/>
          <p:cNvPicPr>
            <a:picLocks noChangeAspect="1"/>
          </p:cNvPicPr>
          <p:nvPr/>
        </p:nvPicPr>
        <p:blipFill>
          <a:blip r:embed="rId3" cstate="print"/>
          <a:stretch>
            <a:fillRect/>
          </a:stretch>
        </p:blipFill>
        <p:spPr>
          <a:xfrm>
            <a:off x="4082400" y="981000"/>
            <a:ext cx="4773363" cy="5410014"/>
          </a:xfrm>
          <a:prstGeom prst="rect">
            <a:avLst/>
          </a:prstGeom>
        </p:spPr>
      </p:pic>
      <p:sp>
        <p:nvSpPr>
          <p:cNvPr id="2611" name="8 Rectángulo"/>
          <p:cNvSpPr/>
          <p:nvPr/>
        </p:nvSpPr>
        <p:spPr>
          <a:xfrm>
            <a:off x="165600" y="981000"/>
            <a:ext cx="3916800" cy="4154984"/>
          </a:xfrm>
          <a:prstGeom prst="rect">
            <a:avLst/>
          </a:prstGeom>
          <a:solidFill>
            <a:srgbClr val="FDF6F1"/>
          </a:solidFill>
        </p:spPr>
        <p:txBody>
          <a:bodyPr wrap="square">
            <a:spAutoFit/>
          </a:bodyPr>
          <a:lstStyle/>
          <a:p>
            <a:r>
              <a:rPr lang="es-ES" sz="2000" dirty="0" smtClean="0">
                <a:solidFill>
                  <a:srgbClr val="6B4A06"/>
                </a:solidFill>
              </a:rPr>
              <a:t>Se </a:t>
            </a:r>
            <a:r>
              <a:rPr lang="es-ES" sz="2000" dirty="0">
                <a:solidFill>
                  <a:srgbClr val="6B4A06"/>
                </a:solidFill>
              </a:rPr>
              <a:t>han utilizado los 179 municipios de la Comunidad de Madrid, a los que se han añadido 19 de la provincia de Guadalajara y 35 de la de Toledo. </a:t>
            </a:r>
            <a:r>
              <a:rPr lang="es-ES" sz="2000" dirty="0" smtClean="0">
                <a:solidFill>
                  <a:srgbClr val="6B4A06"/>
                </a:solidFill>
              </a:rPr>
              <a:t>La </a:t>
            </a:r>
            <a:r>
              <a:rPr lang="es-ES" sz="2000" dirty="0">
                <a:solidFill>
                  <a:srgbClr val="6B4A06"/>
                </a:solidFill>
              </a:rPr>
              <a:t>razón de su inclusión ha sido la de tener en cuenta la movilidad de los trabajadores que residen en ellos y trabajan en la Comunidad de Madrid</a:t>
            </a:r>
            <a:r>
              <a:rPr lang="es-ES" sz="1200" dirty="0" smtClean="0">
                <a:solidFill>
                  <a:srgbClr val="6B4A06"/>
                </a:solidFill>
              </a:rPr>
              <a:t>.</a:t>
            </a:r>
          </a:p>
          <a:p>
            <a:endParaRPr lang="es-ES" sz="1200" dirty="0" smtClean="0">
              <a:solidFill>
                <a:srgbClr val="6B4A06"/>
              </a:solidFill>
            </a:endParaRPr>
          </a:p>
          <a:p>
            <a:endParaRPr lang="es-ES" sz="1200" dirty="0" smtClean="0">
              <a:solidFill>
                <a:srgbClr val="6B4A06"/>
              </a:solidFill>
            </a:endParaRPr>
          </a:p>
          <a:p>
            <a:r>
              <a:rPr lang="es-ES" sz="2000" dirty="0" smtClean="0">
                <a:solidFill>
                  <a:srgbClr val="6B4A06"/>
                </a:solidFill>
              </a:rPr>
              <a:t>Los municipios de la Comunidad de Madrid se agrupan en 11  zonas estadísticas.</a:t>
            </a:r>
          </a:p>
        </p:txBody>
      </p:sp>
    </p:spTree>
    <p:extLst>
      <p:ext uri="{BB962C8B-B14F-4D97-AF65-F5344CB8AC3E}">
        <p14:creationId xmlns:p14="http://schemas.microsoft.com/office/powerpoint/2010/main" val="2462880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22400" y="115727"/>
            <a:ext cx="6035225" cy="369332"/>
          </a:xfrm>
          <a:prstGeom prst="rect">
            <a:avLst/>
          </a:prstGeom>
        </p:spPr>
        <p:txBody>
          <a:bodyPr wrap="square">
            <a:spAutoFit/>
          </a:bodyPr>
          <a:lstStyle/>
          <a:p>
            <a:pPr algn="ctr"/>
            <a:r>
              <a:rPr lang="es-ES" b="1" dirty="0">
                <a:solidFill>
                  <a:srgbClr val="6B4A06"/>
                </a:solidFill>
              </a:rPr>
              <a:t>Caracterización </a:t>
            </a:r>
            <a:r>
              <a:rPr lang="es-ES" b="1" dirty="0" smtClean="0">
                <a:solidFill>
                  <a:srgbClr val="6B4A06"/>
                </a:solidFill>
              </a:rPr>
              <a:t>socioeconómica</a:t>
            </a:r>
          </a:p>
        </p:txBody>
      </p:sp>
      <p:sp>
        <p:nvSpPr>
          <p:cNvPr id="11" name="10 Rectángulo"/>
          <p:cNvSpPr/>
          <p:nvPr/>
        </p:nvSpPr>
        <p:spPr>
          <a:xfrm>
            <a:off x="412270" y="524145"/>
            <a:ext cx="8603035" cy="338554"/>
          </a:xfrm>
          <a:prstGeom prst="rect">
            <a:avLst/>
          </a:prstGeom>
          <a:solidFill>
            <a:srgbClr val="FDF6F1"/>
          </a:solidFill>
        </p:spPr>
        <p:txBody>
          <a:bodyPr wrap="square">
            <a:spAutoFit/>
          </a:bodyPr>
          <a:lstStyle/>
          <a:p>
            <a:pPr algn="ctr"/>
            <a:r>
              <a:rPr lang="es-ES" sz="1600" dirty="0" smtClean="0">
                <a:solidFill>
                  <a:srgbClr val="6B4A06"/>
                </a:solidFill>
              </a:rPr>
              <a:t>Grandes diferencias en los desplazamientos según tamaño de la empresa</a:t>
            </a:r>
          </a:p>
        </p:txBody>
      </p:sp>
      <p:sp>
        <p:nvSpPr>
          <p:cNvPr id="309" name="4 CuadroTexto"/>
          <p:cNvSpPr txBox="1"/>
          <p:nvPr/>
        </p:nvSpPr>
        <p:spPr>
          <a:xfrm rot="16200000">
            <a:off x="-3127650" y="3224351"/>
            <a:ext cx="6710506"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3" name="Imagen 2"/>
          <p:cNvPicPr>
            <a:picLocks noChangeAspect="1"/>
          </p:cNvPicPr>
          <p:nvPr/>
        </p:nvPicPr>
        <p:blipFill>
          <a:blip r:embed="rId3" cstate="print"/>
          <a:stretch>
            <a:fillRect/>
          </a:stretch>
        </p:blipFill>
        <p:spPr>
          <a:xfrm>
            <a:off x="813824" y="1225800"/>
            <a:ext cx="8063104" cy="5139211"/>
          </a:xfrm>
          <a:prstGeom prst="rect">
            <a:avLst/>
          </a:prstGeom>
        </p:spPr>
      </p:pic>
    </p:spTree>
    <p:extLst>
      <p:ext uri="{BB962C8B-B14F-4D97-AF65-F5344CB8AC3E}">
        <p14:creationId xmlns:p14="http://schemas.microsoft.com/office/powerpoint/2010/main" val="3884361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 name="Rectangle 7"/>
          <p:cNvSpPr>
            <a:spLocks noChangeArrowheads="1"/>
          </p:cNvSpPr>
          <p:nvPr/>
        </p:nvSpPr>
        <p:spPr bwMode="auto">
          <a:xfrm>
            <a:off x="0" y="-2240"/>
            <a:ext cx="9144000" cy="6860239"/>
          </a:xfrm>
          <a:prstGeom prst="rect">
            <a:avLst/>
          </a:prstGeom>
          <a:solidFill>
            <a:srgbClr val="0049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79" name="Rectangle 8"/>
          <p:cNvSpPr>
            <a:spLocks noChangeArrowheads="1"/>
          </p:cNvSpPr>
          <p:nvPr/>
        </p:nvSpPr>
        <p:spPr bwMode="auto">
          <a:xfrm>
            <a:off x="1975070" y="491400"/>
            <a:ext cx="7160170" cy="906027"/>
          </a:xfrm>
          <a:prstGeom prst="rect">
            <a:avLst/>
          </a:prstGeom>
          <a:solidFill>
            <a:srgbClr val="C26E1E"/>
          </a:solidFill>
          <a:ln>
            <a:noFill/>
          </a:ln>
          <a:extLst/>
        </p:spPr>
        <p:txBody>
          <a:bodyPr vert="horz" wrap="square" lIns="91440" tIns="45720" rIns="91440" bIns="45720" numCol="1" anchor="t" anchorCtr="0" compatLnSpc="1">
            <a:prstTxWarp prst="textNoShape">
              <a:avLst/>
            </a:prstTxWarp>
          </a:bodyPr>
          <a:lstStyle/>
          <a:p>
            <a:endParaRPr lang="es-ES"/>
          </a:p>
        </p:txBody>
      </p:sp>
      <p:sp>
        <p:nvSpPr>
          <p:cNvPr id="1781" name="Rectangle 10"/>
          <p:cNvSpPr>
            <a:spLocks noChangeArrowheads="1"/>
          </p:cNvSpPr>
          <p:nvPr/>
        </p:nvSpPr>
        <p:spPr bwMode="auto">
          <a:xfrm>
            <a:off x="3319760" y="597208"/>
            <a:ext cx="540333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FEFEFE"/>
                </a:solidFill>
                <a:effectLst/>
                <a:cs typeface="Arial" pitchFamily="34" charset="0"/>
              </a:rPr>
              <a:t>Atlas de </a:t>
            </a:r>
            <a:r>
              <a:rPr lang="es-ES" sz="2600" dirty="0" smtClean="0">
                <a:solidFill>
                  <a:srgbClr val="FEFEFE"/>
                </a:solidFill>
                <a:cs typeface="Arial" pitchFamily="34" charset="0"/>
              </a:rPr>
              <a:t>la movilidad residencia-trabajo </a:t>
            </a:r>
          </a:p>
          <a:p>
            <a:pPr marL="0" marR="0" lvl="0" indent="0" algn="r" defTabSz="914400" rtl="0" eaLnBrk="1" fontAlgn="base" latinLnBrk="0" hangingPunct="1">
              <a:lnSpc>
                <a:spcPct val="100000"/>
              </a:lnSpc>
              <a:spcBef>
                <a:spcPct val="0"/>
              </a:spcBef>
              <a:spcAft>
                <a:spcPct val="0"/>
              </a:spcAft>
              <a:buClrTx/>
              <a:buSzTx/>
              <a:buFontTx/>
              <a:buNone/>
              <a:tabLst/>
            </a:pPr>
            <a:r>
              <a:rPr lang="es-ES" sz="2600" dirty="0" smtClean="0">
                <a:solidFill>
                  <a:srgbClr val="FEFEFE"/>
                </a:solidFill>
                <a:cs typeface="Arial" pitchFamily="34" charset="0"/>
              </a:rPr>
              <a:t>en la Comunidad de Madrid</a:t>
            </a:r>
            <a:endParaRPr kumimoji="0" lang="es-ES" sz="1800" b="0" i="0" u="none" strike="noStrike" cap="none" normalizeH="0" baseline="0" dirty="0" smtClean="0">
              <a:ln>
                <a:noFill/>
              </a:ln>
              <a:solidFill>
                <a:schemeClr val="tx1"/>
              </a:solidFill>
              <a:effectLst/>
              <a:cs typeface="Arial" pitchFamily="34" charset="0"/>
            </a:endParaRPr>
          </a:p>
        </p:txBody>
      </p:sp>
      <p:sp>
        <p:nvSpPr>
          <p:cNvPr id="1784" name="Rectangle 13"/>
          <p:cNvSpPr>
            <a:spLocks noChangeArrowheads="1"/>
          </p:cNvSpPr>
          <p:nvPr/>
        </p:nvSpPr>
        <p:spPr bwMode="auto">
          <a:xfrm>
            <a:off x="7798142" y="1348200"/>
            <a:ext cx="9361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EFEFE"/>
                </a:solidFill>
                <a:effectLst/>
                <a:latin typeface="+mj-lt"/>
                <a:cs typeface="Arial" pitchFamily="34" charset="0"/>
              </a:rPr>
              <a:t>2017</a:t>
            </a:r>
            <a:endParaRPr kumimoji="0" lang="es-ES" sz="1800" b="0" i="0" u="none" strike="noStrike" cap="none" normalizeH="0" baseline="0" dirty="0" smtClean="0">
              <a:ln>
                <a:noFill/>
              </a:ln>
              <a:solidFill>
                <a:schemeClr val="tx1"/>
              </a:solidFill>
              <a:effectLst/>
              <a:latin typeface="+mj-lt"/>
              <a:cs typeface="Arial" pitchFamily="34" charset="0"/>
            </a:endParaRPr>
          </a:p>
        </p:txBody>
      </p:sp>
      <p:pic>
        <p:nvPicPr>
          <p:cNvPr id="31462" name="Picture 7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966" y="5501489"/>
            <a:ext cx="704868" cy="100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4" cstate="print"/>
          <a:srcRect l="1967" r="37392"/>
          <a:stretch/>
        </p:blipFill>
        <p:spPr>
          <a:xfrm flipV="1">
            <a:off x="1979613" y="1905965"/>
            <a:ext cx="7166014" cy="1523035"/>
          </a:xfrm>
          <a:prstGeom prst="rect">
            <a:avLst/>
          </a:prstGeom>
        </p:spPr>
      </p:pic>
    </p:spTree>
    <p:extLst>
      <p:ext uri="{BB962C8B-B14F-4D97-AF65-F5344CB8AC3E}">
        <p14:creationId xmlns:p14="http://schemas.microsoft.com/office/powerpoint/2010/main" val="1159822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8000" y="736200"/>
            <a:ext cx="8445600" cy="769441"/>
          </a:xfrm>
          <a:prstGeom prst="rect">
            <a:avLst/>
          </a:prstGeom>
        </p:spPr>
        <p:txBody>
          <a:bodyPr wrap="square">
            <a:spAutoFit/>
          </a:bodyPr>
          <a:lstStyle/>
          <a:p>
            <a:pPr algn="ctr"/>
            <a:r>
              <a:rPr lang="es-ES" sz="4400" b="1" dirty="0" smtClean="0">
                <a:solidFill>
                  <a:srgbClr val="6B4A06"/>
                </a:solidFill>
              </a:rPr>
              <a:t>La localización del empleo</a:t>
            </a:r>
          </a:p>
        </p:txBody>
      </p:sp>
      <p:sp>
        <p:nvSpPr>
          <p:cNvPr id="309" name="4 CuadroTexto"/>
          <p:cNvSpPr txBox="1"/>
          <p:nvPr/>
        </p:nvSpPr>
        <p:spPr>
          <a:xfrm>
            <a:off x="-5610" y="115727"/>
            <a:ext cx="7142163"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3" name="Imagen 2"/>
          <p:cNvPicPr>
            <a:picLocks noChangeAspect="1"/>
          </p:cNvPicPr>
          <p:nvPr/>
        </p:nvPicPr>
        <p:blipFill>
          <a:blip r:embed="rId3" cstate="print"/>
          <a:stretch>
            <a:fillRect/>
          </a:stretch>
        </p:blipFill>
        <p:spPr>
          <a:xfrm>
            <a:off x="2001600" y="1731888"/>
            <a:ext cx="5140800" cy="4692088"/>
          </a:xfrm>
          <a:prstGeom prst="rect">
            <a:avLst/>
          </a:prstGeom>
        </p:spPr>
      </p:pic>
    </p:spTree>
    <p:extLst>
      <p:ext uri="{BB962C8B-B14F-4D97-AF65-F5344CB8AC3E}">
        <p14:creationId xmlns:p14="http://schemas.microsoft.com/office/powerpoint/2010/main" val="1459291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79613" y="515104"/>
            <a:ext cx="5178425" cy="461665"/>
          </a:xfrm>
          <a:prstGeom prst="rect">
            <a:avLst/>
          </a:prstGeom>
        </p:spPr>
        <p:txBody>
          <a:bodyPr wrap="square">
            <a:spAutoFit/>
          </a:bodyPr>
          <a:lstStyle/>
          <a:p>
            <a:pPr algn="ctr"/>
            <a:r>
              <a:rPr lang="es-ES" sz="2400" b="1" dirty="0" smtClean="0">
                <a:solidFill>
                  <a:srgbClr val="6B4A06"/>
                </a:solidFill>
              </a:rPr>
              <a:t>La localización del empleo</a:t>
            </a:r>
          </a:p>
        </p:txBody>
      </p:sp>
      <p:sp>
        <p:nvSpPr>
          <p:cNvPr id="11" name="10 Rectángulo"/>
          <p:cNvSpPr/>
          <p:nvPr/>
        </p:nvSpPr>
        <p:spPr>
          <a:xfrm>
            <a:off x="0" y="918023"/>
            <a:ext cx="9144000" cy="307777"/>
          </a:xfrm>
          <a:prstGeom prst="rect">
            <a:avLst/>
          </a:prstGeom>
          <a:solidFill>
            <a:srgbClr val="FDF6F1"/>
          </a:solidFill>
        </p:spPr>
        <p:txBody>
          <a:bodyPr wrap="square">
            <a:spAutoFit/>
          </a:bodyPr>
          <a:lstStyle/>
          <a:p>
            <a:pPr algn="ctr"/>
            <a:r>
              <a:rPr lang="es-ES" sz="1400" dirty="0" smtClean="0">
                <a:solidFill>
                  <a:srgbClr val="6B4A06"/>
                </a:solidFill>
              </a:rPr>
              <a:t>El empleo se concentra en el área central de la región y principalmente en el municipio de Madrid</a:t>
            </a:r>
          </a:p>
        </p:txBody>
      </p:sp>
      <p:sp>
        <p:nvSpPr>
          <p:cNvPr id="309" name="4 CuadroTexto"/>
          <p:cNvSpPr txBox="1"/>
          <p:nvPr/>
        </p:nvSpPr>
        <p:spPr>
          <a:xfrm>
            <a:off x="-5610" y="115727"/>
            <a:ext cx="7142163"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4" name="Imagen 3"/>
          <p:cNvPicPr>
            <a:picLocks noChangeAspect="1"/>
          </p:cNvPicPr>
          <p:nvPr/>
        </p:nvPicPr>
        <p:blipFill>
          <a:blip r:embed="rId3" cstate="print"/>
          <a:stretch>
            <a:fillRect/>
          </a:stretch>
        </p:blipFill>
        <p:spPr>
          <a:xfrm>
            <a:off x="1021862" y="1238455"/>
            <a:ext cx="6977338" cy="5495345"/>
          </a:xfrm>
          <a:prstGeom prst="rect">
            <a:avLst/>
          </a:prstGeom>
        </p:spPr>
      </p:pic>
    </p:spTree>
    <p:extLst>
      <p:ext uri="{BB962C8B-B14F-4D97-AF65-F5344CB8AC3E}">
        <p14:creationId xmlns:p14="http://schemas.microsoft.com/office/powerpoint/2010/main" val="562434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79613" y="515104"/>
            <a:ext cx="5178425" cy="307777"/>
          </a:xfrm>
          <a:prstGeom prst="rect">
            <a:avLst/>
          </a:prstGeom>
        </p:spPr>
        <p:txBody>
          <a:bodyPr wrap="square">
            <a:spAutoFit/>
          </a:bodyPr>
          <a:lstStyle/>
          <a:p>
            <a:pPr algn="ctr"/>
            <a:r>
              <a:rPr lang="es-ES" sz="1400" b="1" dirty="0" smtClean="0">
                <a:solidFill>
                  <a:srgbClr val="6B4A06"/>
                </a:solidFill>
              </a:rPr>
              <a:t>La localización del empleo</a:t>
            </a:r>
          </a:p>
        </p:txBody>
      </p:sp>
      <p:sp>
        <p:nvSpPr>
          <p:cNvPr id="11" name="10 Rectángulo"/>
          <p:cNvSpPr/>
          <p:nvPr/>
        </p:nvSpPr>
        <p:spPr>
          <a:xfrm>
            <a:off x="0" y="858600"/>
            <a:ext cx="9144000" cy="307777"/>
          </a:xfrm>
          <a:prstGeom prst="rect">
            <a:avLst/>
          </a:prstGeom>
          <a:solidFill>
            <a:srgbClr val="FDF6F1"/>
          </a:solidFill>
        </p:spPr>
        <p:txBody>
          <a:bodyPr wrap="square">
            <a:spAutoFit/>
          </a:bodyPr>
          <a:lstStyle/>
          <a:p>
            <a:pPr algn="ctr"/>
            <a:r>
              <a:rPr lang="es-ES" sz="1400" dirty="0" smtClean="0">
                <a:solidFill>
                  <a:srgbClr val="6B4A06"/>
                </a:solidFill>
              </a:rPr>
              <a:t>El empleo se concentra en el área central de la región y principalmente en el municipio de Madrid</a:t>
            </a:r>
          </a:p>
        </p:txBody>
      </p:sp>
      <p:sp>
        <p:nvSpPr>
          <p:cNvPr id="309" name="4 CuadroTexto"/>
          <p:cNvSpPr txBox="1"/>
          <p:nvPr/>
        </p:nvSpPr>
        <p:spPr>
          <a:xfrm>
            <a:off x="-5610" y="115727"/>
            <a:ext cx="7142163"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1879200" y="1225800"/>
            <a:ext cx="5175975" cy="538521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775200" y="1225800"/>
            <a:ext cx="1209675" cy="12096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897600" y="5020200"/>
            <a:ext cx="1918305" cy="1632600"/>
          </a:xfrm>
          <a:prstGeom prst="rect">
            <a:avLst/>
          </a:prstGeom>
          <a:noFill/>
          <a:ln w="9525">
            <a:noFill/>
            <a:miter lim="800000"/>
            <a:headEnd/>
            <a:tailEnd/>
          </a:ln>
        </p:spPr>
      </p:pic>
    </p:spTree>
    <p:extLst>
      <p:ext uri="{BB962C8B-B14F-4D97-AF65-F5344CB8AC3E}">
        <p14:creationId xmlns:p14="http://schemas.microsoft.com/office/powerpoint/2010/main" val="2031334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79613" y="515104"/>
            <a:ext cx="5178425" cy="307777"/>
          </a:xfrm>
          <a:prstGeom prst="rect">
            <a:avLst/>
          </a:prstGeom>
        </p:spPr>
        <p:txBody>
          <a:bodyPr wrap="square">
            <a:spAutoFit/>
          </a:bodyPr>
          <a:lstStyle/>
          <a:p>
            <a:pPr algn="ctr"/>
            <a:r>
              <a:rPr lang="es-ES" sz="1400" b="1" dirty="0" smtClean="0">
                <a:solidFill>
                  <a:srgbClr val="6B4A06"/>
                </a:solidFill>
              </a:rPr>
              <a:t>La localización del empleo</a:t>
            </a:r>
          </a:p>
        </p:txBody>
      </p:sp>
      <p:sp>
        <p:nvSpPr>
          <p:cNvPr id="11" name="10 Rectángulo"/>
          <p:cNvSpPr/>
          <p:nvPr/>
        </p:nvSpPr>
        <p:spPr>
          <a:xfrm>
            <a:off x="0" y="858600"/>
            <a:ext cx="9144000" cy="276999"/>
          </a:xfrm>
          <a:prstGeom prst="rect">
            <a:avLst/>
          </a:prstGeom>
          <a:solidFill>
            <a:srgbClr val="FDF6F1"/>
          </a:solidFill>
        </p:spPr>
        <p:txBody>
          <a:bodyPr wrap="square">
            <a:spAutoFit/>
          </a:bodyPr>
          <a:lstStyle/>
          <a:p>
            <a:pPr algn="ctr"/>
            <a:r>
              <a:rPr lang="es-ES" sz="1200" dirty="0" smtClean="0"/>
              <a:t>Hay zonas </a:t>
            </a:r>
            <a:r>
              <a:rPr lang="es-ES" sz="1200" dirty="0"/>
              <a:t>con especialización residencial y las zonas dedicadas </a:t>
            </a:r>
            <a:r>
              <a:rPr lang="es-ES" sz="1200" dirty="0" smtClean="0"/>
              <a:t>casi exclusivamente </a:t>
            </a:r>
            <a:r>
              <a:rPr lang="es-ES" sz="1200" dirty="0"/>
              <a:t>al trabajo</a:t>
            </a:r>
            <a:endParaRPr lang="es-ES" sz="1200" dirty="0" smtClean="0">
              <a:solidFill>
                <a:srgbClr val="6B4A06"/>
              </a:solidFill>
            </a:endParaRPr>
          </a:p>
        </p:txBody>
      </p:sp>
      <p:sp>
        <p:nvSpPr>
          <p:cNvPr id="309" name="4 CuadroTexto"/>
          <p:cNvSpPr txBox="1"/>
          <p:nvPr/>
        </p:nvSpPr>
        <p:spPr>
          <a:xfrm>
            <a:off x="-5610" y="115727"/>
            <a:ext cx="7142163"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2" name="Imagen 1"/>
          <p:cNvPicPr>
            <a:picLocks noChangeAspect="1"/>
          </p:cNvPicPr>
          <p:nvPr/>
        </p:nvPicPr>
        <p:blipFill>
          <a:blip r:embed="rId3" cstate="print"/>
          <a:stretch>
            <a:fillRect/>
          </a:stretch>
        </p:blipFill>
        <p:spPr>
          <a:xfrm>
            <a:off x="2002138" y="1155350"/>
            <a:ext cx="5752800" cy="5679980"/>
          </a:xfrm>
          <a:prstGeom prst="rect">
            <a:avLst/>
          </a:prstGeom>
        </p:spPr>
      </p:pic>
    </p:spTree>
    <p:extLst>
      <p:ext uri="{BB962C8B-B14F-4D97-AF65-F5344CB8AC3E}">
        <p14:creationId xmlns:p14="http://schemas.microsoft.com/office/powerpoint/2010/main" val="205882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79613" y="515104"/>
            <a:ext cx="5178425" cy="307777"/>
          </a:xfrm>
          <a:prstGeom prst="rect">
            <a:avLst/>
          </a:prstGeom>
        </p:spPr>
        <p:txBody>
          <a:bodyPr wrap="square">
            <a:spAutoFit/>
          </a:bodyPr>
          <a:lstStyle/>
          <a:p>
            <a:pPr algn="ctr"/>
            <a:r>
              <a:rPr lang="es-ES" sz="1400" b="1" dirty="0" smtClean="0">
                <a:solidFill>
                  <a:srgbClr val="6B4A06"/>
                </a:solidFill>
              </a:rPr>
              <a:t>La localización del empleo</a:t>
            </a:r>
          </a:p>
        </p:txBody>
      </p:sp>
      <p:sp>
        <p:nvSpPr>
          <p:cNvPr id="11" name="10 Rectángulo"/>
          <p:cNvSpPr/>
          <p:nvPr/>
        </p:nvSpPr>
        <p:spPr>
          <a:xfrm>
            <a:off x="0" y="858600"/>
            <a:ext cx="9144000" cy="276999"/>
          </a:xfrm>
          <a:prstGeom prst="rect">
            <a:avLst/>
          </a:prstGeom>
          <a:solidFill>
            <a:srgbClr val="FDF6F1"/>
          </a:solidFill>
        </p:spPr>
        <p:txBody>
          <a:bodyPr wrap="square">
            <a:spAutoFit/>
          </a:bodyPr>
          <a:lstStyle/>
          <a:p>
            <a:pPr algn="ctr"/>
            <a:r>
              <a:rPr lang="es-ES" sz="1200" dirty="0" smtClean="0">
                <a:solidFill>
                  <a:srgbClr val="6B4A06"/>
                </a:solidFill>
              </a:rPr>
              <a:t>La concentración de empleo en el área central provoca que muchos municipios tengan déficit de puestos de trabajo</a:t>
            </a:r>
          </a:p>
        </p:txBody>
      </p:sp>
      <p:sp>
        <p:nvSpPr>
          <p:cNvPr id="309" name="4 CuadroTexto"/>
          <p:cNvSpPr txBox="1"/>
          <p:nvPr/>
        </p:nvSpPr>
        <p:spPr>
          <a:xfrm>
            <a:off x="-5610" y="115727"/>
            <a:ext cx="7142163"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pic>
        <p:nvPicPr>
          <p:cNvPr id="9" name="Imagen 8"/>
          <p:cNvPicPr>
            <a:picLocks noChangeAspect="1"/>
          </p:cNvPicPr>
          <p:nvPr/>
        </p:nvPicPr>
        <p:blipFill>
          <a:blip r:embed="rId3" cstate="print"/>
          <a:stretch>
            <a:fillRect/>
          </a:stretch>
        </p:blipFill>
        <p:spPr>
          <a:xfrm>
            <a:off x="3648304" y="1135599"/>
            <a:ext cx="5084534" cy="5722401"/>
          </a:xfrm>
          <a:prstGeom prst="rect">
            <a:avLst/>
          </a:prstGeom>
        </p:spPr>
      </p:pic>
      <p:sp>
        <p:nvSpPr>
          <p:cNvPr id="13" name="Rectángulo 12"/>
          <p:cNvSpPr/>
          <p:nvPr/>
        </p:nvSpPr>
        <p:spPr>
          <a:xfrm>
            <a:off x="232952" y="5632200"/>
            <a:ext cx="3182400" cy="1015663"/>
          </a:xfrm>
          <a:prstGeom prst="rect">
            <a:avLst/>
          </a:prstGeom>
        </p:spPr>
        <p:txBody>
          <a:bodyPr wrap="square">
            <a:spAutoFit/>
          </a:bodyPr>
          <a:lstStyle/>
          <a:p>
            <a:r>
              <a:rPr lang="es-ES" sz="1000" dirty="0"/>
              <a:t>Déficit de puestos de trabajo*</a:t>
            </a:r>
          </a:p>
          <a:p>
            <a:r>
              <a:rPr lang="es-ES" sz="1000" dirty="0" smtClean="0"/>
              <a:t>Diferencia </a:t>
            </a:r>
            <a:r>
              <a:rPr lang="es-ES" sz="1000" dirty="0"/>
              <a:t>entre el número de puestos de trabajo y el número de trabajadores residentes  en un determinado ámbito geográfico. Si el número de puestos de trabajo supera al de residentes, existe un superávit, y en caso contrario un déficit.</a:t>
            </a:r>
          </a:p>
        </p:txBody>
      </p:sp>
      <p:pic>
        <p:nvPicPr>
          <p:cNvPr id="3" name="Imagen 2"/>
          <p:cNvPicPr>
            <a:picLocks noChangeAspect="1"/>
          </p:cNvPicPr>
          <p:nvPr/>
        </p:nvPicPr>
        <p:blipFill>
          <a:blip r:embed="rId4" cstate="print"/>
          <a:stretch>
            <a:fillRect/>
          </a:stretch>
        </p:blipFill>
        <p:spPr>
          <a:xfrm>
            <a:off x="232952" y="1378992"/>
            <a:ext cx="4216648" cy="3035218"/>
          </a:xfrm>
          <a:prstGeom prst="rect">
            <a:avLst/>
          </a:prstGeom>
        </p:spPr>
      </p:pic>
    </p:spTree>
    <p:extLst>
      <p:ext uri="{BB962C8B-B14F-4D97-AF65-F5344CB8AC3E}">
        <p14:creationId xmlns:p14="http://schemas.microsoft.com/office/powerpoint/2010/main" val="2580197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79613" y="515104"/>
            <a:ext cx="5178425" cy="307777"/>
          </a:xfrm>
          <a:prstGeom prst="rect">
            <a:avLst/>
          </a:prstGeom>
        </p:spPr>
        <p:txBody>
          <a:bodyPr wrap="square">
            <a:spAutoFit/>
          </a:bodyPr>
          <a:lstStyle/>
          <a:p>
            <a:pPr algn="ctr"/>
            <a:r>
              <a:rPr lang="es-ES" sz="1400" b="1" dirty="0" smtClean="0">
                <a:solidFill>
                  <a:srgbClr val="6B4A06"/>
                </a:solidFill>
              </a:rPr>
              <a:t>La localización del empleo</a:t>
            </a:r>
          </a:p>
        </p:txBody>
      </p:sp>
      <p:sp>
        <p:nvSpPr>
          <p:cNvPr id="11" name="10 Rectángulo"/>
          <p:cNvSpPr/>
          <p:nvPr/>
        </p:nvSpPr>
        <p:spPr>
          <a:xfrm>
            <a:off x="0" y="858600"/>
            <a:ext cx="9144000" cy="461665"/>
          </a:xfrm>
          <a:prstGeom prst="rect">
            <a:avLst/>
          </a:prstGeom>
          <a:solidFill>
            <a:srgbClr val="FDF6F1"/>
          </a:solidFill>
        </p:spPr>
        <p:txBody>
          <a:bodyPr wrap="square">
            <a:spAutoFit/>
          </a:bodyPr>
          <a:lstStyle/>
          <a:p>
            <a:pPr algn="ctr"/>
            <a:r>
              <a:rPr lang="es-ES" sz="1200" dirty="0" smtClean="0">
                <a:solidFill>
                  <a:srgbClr val="6B4A06"/>
                </a:solidFill>
              </a:rPr>
              <a:t>Por el contrario con el </a:t>
            </a:r>
            <a:r>
              <a:rPr lang="es-ES" sz="1200" dirty="0">
                <a:solidFill>
                  <a:srgbClr val="6B4A06"/>
                </a:solidFill>
              </a:rPr>
              <a:t>desarrollo de una densa </a:t>
            </a:r>
            <a:r>
              <a:rPr lang="es-ES" sz="1200" dirty="0" smtClean="0">
                <a:solidFill>
                  <a:srgbClr val="6B4A06"/>
                </a:solidFill>
              </a:rPr>
              <a:t>red de infraestructuras </a:t>
            </a:r>
            <a:r>
              <a:rPr lang="es-ES" sz="1200" dirty="0">
                <a:solidFill>
                  <a:srgbClr val="6B4A06"/>
                </a:solidFill>
              </a:rPr>
              <a:t>de transportes y </a:t>
            </a:r>
            <a:r>
              <a:rPr lang="es-ES" sz="1200" dirty="0" smtClean="0">
                <a:solidFill>
                  <a:srgbClr val="6B4A06"/>
                </a:solidFill>
              </a:rPr>
              <a:t>una </a:t>
            </a:r>
            <a:r>
              <a:rPr lang="es-ES" sz="1200" dirty="0">
                <a:solidFill>
                  <a:srgbClr val="6B4A06"/>
                </a:solidFill>
              </a:rPr>
              <a:t>progresiva desconcentración de la actividad </a:t>
            </a:r>
            <a:r>
              <a:rPr lang="es-ES" sz="1200" dirty="0" smtClean="0">
                <a:solidFill>
                  <a:srgbClr val="6B4A06"/>
                </a:solidFill>
              </a:rPr>
              <a:t>económica se han generado nuevas zonas con superávit de puesto de trabajo</a:t>
            </a:r>
          </a:p>
        </p:txBody>
      </p:sp>
      <p:sp>
        <p:nvSpPr>
          <p:cNvPr id="309" name="4 CuadroTexto"/>
          <p:cNvSpPr txBox="1"/>
          <p:nvPr/>
        </p:nvSpPr>
        <p:spPr>
          <a:xfrm>
            <a:off x="-5610" y="115727"/>
            <a:ext cx="7142163"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sp>
        <p:nvSpPr>
          <p:cNvPr id="13" name="Rectángulo 12"/>
          <p:cNvSpPr/>
          <p:nvPr/>
        </p:nvSpPr>
        <p:spPr>
          <a:xfrm>
            <a:off x="287338" y="5509800"/>
            <a:ext cx="3182400" cy="1169551"/>
          </a:xfrm>
          <a:prstGeom prst="rect">
            <a:avLst/>
          </a:prstGeom>
        </p:spPr>
        <p:txBody>
          <a:bodyPr wrap="square">
            <a:spAutoFit/>
          </a:bodyPr>
          <a:lstStyle/>
          <a:p>
            <a:r>
              <a:rPr lang="es-ES" sz="1000" dirty="0" smtClean="0"/>
              <a:t>Superávit </a:t>
            </a:r>
            <a:r>
              <a:rPr lang="es-ES" sz="1000" dirty="0"/>
              <a:t>de puestos de trabajo*</a:t>
            </a:r>
          </a:p>
          <a:p>
            <a:endParaRPr lang="es-ES" sz="1000" dirty="0"/>
          </a:p>
          <a:p>
            <a:r>
              <a:rPr lang="es-ES" sz="1000" dirty="0"/>
              <a:t>Se ha definido como la diferencia entre el número de puestos de trabajo y el número de trabajadores residentes  en un determinado ámbito geográfico. Si el número de puestos de trabajo supera al de residentes, existe un superávit, y en caso contrario un déficit.</a:t>
            </a:r>
          </a:p>
        </p:txBody>
      </p:sp>
      <p:pic>
        <p:nvPicPr>
          <p:cNvPr id="2" name="Imagen 1"/>
          <p:cNvPicPr>
            <a:picLocks noChangeAspect="1"/>
          </p:cNvPicPr>
          <p:nvPr/>
        </p:nvPicPr>
        <p:blipFill>
          <a:blip r:embed="rId3" cstate="print"/>
          <a:stretch>
            <a:fillRect/>
          </a:stretch>
        </p:blipFill>
        <p:spPr>
          <a:xfrm>
            <a:off x="287338" y="1529389"/>
            <a:ext cx="4427550" cy="3123611"/>
          </a:xfrm>
          <a:prstGeom prst="rect">
            <a:avLst/>
          </a:prstGeom>
          <a:effectLst>
            <a:glow>
              <a:schemeClr val="accent1">
                <a:alpha val="57000"/>
              </a:schemeClr>
            </a:glow>
            <a:outerShdw dist="203200" dir="10200000" sx="1000" sy="1000" algn="ctr" rotWithShape="0">
              <a:srgbClr val="000000">
                <a:alpha val="43137"/>
              </a:srgbClr>
            </a:outerShdw>
            <a:reflection endPos="0" dist="50800" dir="5400000" sy="-100000" algn="bl" rotWithShape="0"/>
          </a:effectLst>
        </p:spPr>
      </p:pic>
      <p:pic>
        <p:nvPicPr>
          <p:cNvPr id="3" name="Imagen 2"/>
          <p:cNvPicPr>
            <a:picLocks noChangeAspect="1"/>
          </p:cNvPicPr>
          <p:nvPr/>
        </p:nvPicPr>
        <p:blipFill>
          <a:blip r:embed="rId4" cstate="print"/>
          <a:stretch>
            <a:fillRect/>
          </a:stretch>
        </p:blipFill>
        <p:spPr>
          <a:xfrm>
            <a:off x="4331470" y="1342453"/>
            <a:ext cx="4772838" cy="5486239"/>
          </a:xfrm>
          <a:prstGeom prst="rect">
            <a:avLst/>
          </a:prstGeom>
        </p:spPr>
      </p:pic>
    </p:spTree>
    <p:extLst>
      <p:ext uri="{BB962C8B-B14F-4D97-AF65-F5344CB8AC3E}">
        <p14:creationId xmlns:p14="http://schemas.microsoft.com/office/powerpoint/2010/main" val="4141687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93472" y="877679"/>
            <a:ext cx="7343999" cy="1446550"/>
          </a:xfrm>
          <a:prstGeom prst="rect">
            <a:avLst/>
          </a:prstGeom>
        </p:spPr>
        <p:txBody>
          <a:bodyPr wrap="square">
            <a:spAutoFit/>
          </a:bodyPr>
          <a:lstStyle/>
          <a:p>
            <a:pPr algn="ctr"/>
            <a:r>
              <a:rPr lang="es-ES" sz="4400" b="1" dirty="0">
                <a:solidFill>
                  <a:srgbClr val="6B4A06"/>
                </a:solidFill>
              </a:rPr>
              <a:t>Caracterización general de la movilidad residencia-trabajo</a:t>
            </a:r>
            <a:endParaRPr lang="es-ES" sz="4400" b="1" dirty="0" smtClean="0">
              <a:solidFill>
                <a:srgbClr val="6B4A06"/>
              </a:solidFill>
            </a:endParaRPr>
          </a:p>
        </p:txBody>
      </p:sp>
      <p:sp>
        <p:nvSpPr>
          <p:cNvPr id="11" name="10 Rectángulo"/>
          <p:cNvSpPr/>
          <p:nvPr/>
        </p:nvSpPr>
        <p:spPr>
          <a:xfrm>
            <a:off x="1022400" y="2828316"/>
            <a:ext cx="6732000" cy="830997"/>
          </a:xfrm>
          <a:prstGeom prst="rect">
            <a:avLst/>
          </a:prstGeom>
          <a:solidFill>
            <a:srgbClr val="FDF6F1"/>
          </a:solidFill>
        </p:spPr>
        <p:txBody>
          <a:bodyPr wrap="square">
            <a:spAutoFit/>
          </a:bodyPr>
          <a:lstStyle/>
          <a:p>
            <a:pPr algn="ctr"/>
            <a:r>
              <a:rPr lang="es-ES" sz="2400" dirty="0" smtClean="0">
                <a:solidFill>
                  <a:srgbClr val="6B4A06"/>
                </a:solidFill>
              </a:rPr>
              <a:t>La mayor parte de los madrileños trabajan en un municipio distinto al que residen</a:t>
            </a:r>
          </a:p>
        </p:txBody>
      </p:sp>
      <p:sp>
        <p:nvSpPr>
          <p:cNvPr id="309" name="4 CuadroTexto"/>
          <p:cNvSpPr txBox="1"/>
          <p:nvPr/>
        </p:nvSpPr>
        <p:spPr>
          <a:xfrm>
            <a:off x="-5610" y="115727"/>
            <a:ext cx="7142163" cy="369332"/>
          </a:xfrm>
          <a:prstGeom prst="rect">
            <a:avLst/>
          </a:prstGeom>
          <a:solidFill>
            <a:srgbClr val="00496A"/>
          </a:solidFill>
        </p:spPr>
        <p:txBody>
          <a:bodyPr wrap="square" rtlCol="0">
            <a:spAutoFit/>
          </a:bodyPr>
          <a:lstStyle/>
          <a:p>
            <a:pPr lvl="0" algn="r" fontAlgn="base">
              <a:spcBef>
                <a:spcPct val="0"/>
              </a:spcBef>
              <a:spcAft>
                <a:spcPct val="0"/>
              </a:spcAft>
            </a:pPr>
            <a:r>
              <a:rPr lang="es-ES" dirty="0">
                <a:solidFill>
                  <a:srgbClr val="FEFEFE"/>
                </a:solidFill>
                <a:cs typeface="Arial" pitchFamily="34" charset="0"/>
              </a:rPr>
              <a:t>Atlas de la movilidad </a:t>
            </a:r>
            <a:r>
              <a:rPr lang="es-ES" dirty="0" smtClean="0">
                <a:solidFill>
                  <a:srgbClr val="FEFEFE"/>
                </a:solidFill>
                <a:cs typeface="Arial" pitchFamily="34" charset="0"/>
              </a:rPr>
              <a:t>residencia-trabajo en </a:t>
            </a:r>
            <a:r>
              <a:rPr lang="es-ES" dirty="0">
                <a:solidFill>
                  <a:srgbClr val="FEFEFE"/>
                </a:solidFill>
                <a:cs typeface="Arial" pitchFamily="34" charset="0"/>
              </a:rPr>
              <a:t>la Comunidad de Madrid</a:t>
            </a:r>
            <a:endParaRPr lang="es-ES" sz="1200" dirty="0">
              <a:cs typeface="Arial" pitchFamily="34" charset="0"/>
            </a:endParaRPr>
          </a:p>
        </p:txBody>
      </p:sp>
      <p:sp>
        <p:nvSpPr>
          <p:cNvPr id="310" name="84 CuadroTexto"/>
          <p:cNvSpPr txBox="1"/>
          <p:nvPr/>
        </p:nvSpPr>
        <p:spPr>
          <a:xfrm>
            <a:off x="7136553" y="115727"/>
            <a:ext cx="2001837" cy="369332"/>
          </a:xfrm>
          <a:prstGeom prst="rect">
            <a:avLst/>
          </a:prstGeom>
          <a:solidFill>
            <a:srgbClr val="C26E1E"/>
          </a:solidFill>
        </p:spPr>
        <p:txBody>
          <a:bodyPr wrap="square" rtlCol="0">
            <a:spAutoFit/>
          </a:bodyPr>
          <a:lstStyle/>
          <a:p>
            <a:r>
              <a:rPr lang="es-ES" b="1" dirty="0" smtClean="0">
                <a:solidFill>
                  <a:schemeClr val="bg1"/>
                </a:solidFill>
              </a:rPr>
              <a:t>2017</a:t>
            </a:r>
            <a:endParaRPr lang="es-ES" b="1" dirty="0">
              <a:solidFill>
                <a:schemeClr val="bg1"/>
              </a:solidFill>
            </a:endParaRPr>
          </a:p>
        </p:txBody>
      </p:sp>
    </p:spTree>
    <p:extLst>
      <p:ext uri="{BB962C8B-B14F-4D97-AF65-F5344CB8AC3E}">
        <p14:creationId xmlns:p14="http://schemas.microsoft.com/office/powerpoint/2010/main" val="1749723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1532</Words>
  <Application>Microsoft Office PowerPoint</Application>
  <PresentationFormat>Presentación en pantalla (4:3)</PresentationFormat>
  <Paragraphs>130</Paragraphs>
  <Slides>21</Slides>
  <Notes>21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Elisa Suarez</dc:creator>
  <cp:lastModifiedBy>Juan José</cp:lastModifiedBy>
  <cp:revision>110</cp:revision>
  <dcterms:created xsi:type="dcterms:W3CDTF">2013-08-07T08:40:41Z</dcterms:created>
  <dcterms:modified xsi:type="dcterms:W3CDTF">2018-01-18T12:19:50Z</dcterms:modified>
</cp:coreProperties>
</file>